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notesMasterIdLst>
    <p:notesMasterId r:id="rId70"/>
  </p:notesMasterIdLst>
  <p:handoutMasterIdLst>
    <p:handoutMasterId r:id="rId71"/>
  </p:handoutMasterIdLst>
  <p:sldIdLst>
    <p:sldId id="256" r:id="rId2"/>
    <p:sldId id="269" r:id="rId3"/>
    <p:sldId id="344" r:id="rId4"/>
    <p:sldId id="340" r:id="rId5"/>
    <p:sldId id="310" r:id="rId6"/>
    <p:sldId id="311" r:id="rId7"/>
    <p:sldId id="345" r:id="rId8"/>
    <p:sldId id="312" r:id="rId9"/>
    <p:sldId id="336" r:id="rId10"/>
    <p:sldId id="313" r:id="rId11"/>
    <p:sldId id="335" r:id="rId12"/>
    <p:sldId id="326" r:id="rId13"/>
    <p:sldId id="258" r:id="rId14"/>
    <p:sldId id="371" r:id="rId15"/>
    <p:sldId id="327" r:id="rId16"/>
    <p:sldId id="369" r:id="rId17"/>
    <p:sldId id="257" r:id="rId18"/>
    <p:sldId id="293" r:id="rId19"/>
    <p:sldId id="297" r:id="rId20"/>
    <p:sldId id="270" r:id="rId21"/>
    <p:sldId id="280" r:id="rId22"/>
    <p:sldId id="370" r:id="rId23"/>
    <p:sldId id="337" r:id="rId24"/>
    <p:sldId id="338" r:id="rId25"/>
    <p:sldId id="343" r:id="rId26"/>
    <p:sldId id="287" r:id="rId27"/>
    <p:sldId id="286" r:id="rId28"/>
    <p:sldId id="273" r:id="rId29"/>
    <p:sldId id="279" r:id="rId30"/>
    <p:sldId id="291" r:id="rId31"/>
    <p:sldId id="292" r:id="rId32"/>
    <p:sldId id="276" r:id="rId33"/>
    <p:sldId id="321" r:id="rId34"/>
    <p:sldId id="271" r:id="rId35"/>
    <p:sldId id="302" r:id="rId36"/>
    <p:sldId id="295" r:id="rId37"/>
    <p:sldId id="300" r:id="rId38"/>
    <p:sldId id="315" r:id="rId39"/>
    <p:sldId id="283" r:id="rId40"/>
    <p:sldId id="306" r:id="rId41"/>
    <p:sldId id="372" r:id="rId42"/>
    <p:sldId id="322" r:id="rId43"/>
    <p:sldId id="298" r:id="rId44"/>
    <p:sldId id="325" r:id="rId45"/>
    <p:sldId id="328" r:id="rId46"/>
    <p:sldId id="329" r:id="rId47"/>
    <p:sldId id="308" r:id="rId48"/>
    <p:sldId id="309" r:id="rId49"/>
    <p:sldId id="303" r:id="rId50"/>
    <p:sldId id="264" r:id="rId51"/>
    <p:sldId id="304" r:id="rId52"/>
    <p:sldId id="285" r:id="rId53"/>
    <p:sldId id="376" r:id="rId54"/>
    <p:sldId id="377" r:id="rId55"/>
    <p:sldId id="373" r:id="rId56"/>
    <p:sldId id="374" r:id="rId57"/>
    <p:sldId id="375" r:id="rId58"/>
    <p:sldId id="339" r:id="rId59"/>
    <p:sldId id="288" r:id="rId60"/>
    <p:sldId id="289" r:id="rId61"/>
    <p:sldId id="330" r:id="rId62"/>
    <p:sldId id="316" r:id="rId63"/>
    <p:sldId id="381" r:id="rId64"/>
    <p:sldId id="379" r:id="rId65"/>
    <p:sldId id="378" r:id="rId66"/>
    <p:sldId id="380" r:id="rId67"/>
    <p:sldId id="342" r:id="rId68"/>
    <p:sldId id="266" r:id="rId69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>
      <p:cViewPr varScale="1">
        <p:scale>
          <a:sx n="113" d="100"/>
          <a:sy n="113" d="100"/>
        </p:scale>
        <p:origin x="158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4" d="100"/>
          <a:sy n="74" d="100"/>
        </p:scale>
        <p:origin x="2938" y="8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/>
          <a:lstStyle>
            <a:lvl1pPr algn="r">
              <a:defRPr sz="1200"/>
            </a:lvl1pPr>
          </a:lstStyle>
          <a:p>
            <a:r>
              <a:rPr lang="en-US" dirty="0"/>
              <a:t>Raspberry Pi 101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 anchor="b"/>
          <a:lstStyle>
            <a:lvl1pPr algn="r">
              <a:defRPr sz="1200"/>
            </a:lvl1pPr>
          </a:lstStyle>
          <a:p>
            <a:fld id="{89A16819-2640-45E7-B57C-495B02BADF3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311955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jpeg>
</file>

<file path=ppt/media/image83.jpe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jpe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/>
          <a:lstStyle>
            <a:lvl1pPr algn="r">
              <a:defRPr sz="1200"/>
            </a:lvl1pPr>
          </a:lstStyle>
          <a:p>
            <a:r>
              <a:rPr lang="en-US" dirty="0"/>
              <a:t>Raspberry Pi 101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2688" y="698500"/>
            <a:ext cx="4645025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5" tIns="46588" rIns="93175" bIns="46588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5" tIns="46588" rIns="93175" bIns="46588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 anchor="b"/>
          <a:lstStyle>
            <a:lvl1pPr algn="r">
              <a:defRPr sz="1200"/>
            </a:lvl1pPr>
          </a:lstStyle>
          <a:p>
            <a:fld id="{7895BE10-CC5E-4978-B3B4-B773B54427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05047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95BE10-CC5E-4978-B3B4-B773B5442796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n-US" dirty="0"/>
              <a:t>2/20/2017</a:t>
            </a:r>
          </a:p>
        </p:txBody>
      </p:sp>
    </p:spTree>
    <p:extLst>
      <p:ext uri="{BB962C8B-B14F-4D97-AF65-F5344CB8AC3E}">
        <p14:creationId xmlns:p14="http://schemas.microsoft.com/office/powerpoint/2010/main" val="91428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1AEF1CDA-6127-473F-B792-CBE911D878A6}" type="datetimeFigureOut">
              <a:rPr lang="en-US" smtClean="0"/>
              <a:t>2/7/2020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media.digikey.com/Resources/Maker/the-original-guide-to-boards-2019.pdf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parkfun.com/" TargetMode="External"/><Relationship Id="rId13" Type="http://schemas.openxmlformats.org/officeDocument/2006/relationships/hyperlink" Target="mailto:cduey@msn.com" TargetMode="External"/><Relationship Id="rId3" Type="http://schemas.openxmlformats.org/officeDocument/2006/relationships/hyperlink" Target="http://www.raspberrypi.org/" TargetMode="External"/><Relationship Id="rId7" Type="http://schemas.openxmlformats.org/officeDocument/2006/relationships/hyperlink" Target="http://learn.adafruit.com/category/raspberry-pi" TargetMode="External"/><Relationship Id="rId12" Type="http://schemas.openxmlformats.org/officeDocument/2006/relationships/hyperlink" Target="https://github.com/Chuckduey/CSU_Pi_Class.git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adafruit.com/" TargetMode="External"/><Relationship Id="rId11" Type="http://schemas.openxmlformats.org/officeDocument/2006/relationships/hyperlink" Target="http://www.instructables.com/howto/Raspberry+Pi/" TargetMode="External"/><Relationship Id="rId5" Type="http://schemas.openxmlformats.org/officeDocument/2006/relationships/hyperlink" Target="http://www.tomshardware.com/" TargetMode="External"/><Relationship Id="rId10" Type="http://schemas.openxmlformats.org/officeDocument/2006/relationships/hyperlink" Target="http://www.microcenter.com/" TargetMode="External"/><Relationship Id="rId4" Type="http://schemas.openxmlformats.org/officeDocument/2006/relationships/hyperlink" Target="http://www.raspberrypi.org/downloads" TargetMode="External"/><Relationship Id="rId9" Type="http://schemas.openxmlformats.org/officeDocument/2006/relationships/hyperlink" Target="http://www.mcmelectronics.com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Relationship Id="rId9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omshardware.com/reviews/raspberry-pi-command-line-commands,6159.html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hyperlink" Target="http://www.google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elinux.org/RPi-Cam-Web-Interface" TargetMode="External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jpeg"/><Relationship Id="rId2" Type="http://schemas.openxmlformats.org/officeDocument/2006/relationships/image" Target="../media/image8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6.png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0.jpeg"/><Relationship Id="rId4" Type="http://schemas.openxmlformats.org/officeDocument/2006/relationships/image" Target="../media/image89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4.png"/><Relationship Id="rId4" Type="http://schemas.openxmlformats.org/officeDocument/2006/relationships/image" Target="../media/image93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9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uckduey/CSU_Pi_Class.git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cap="none" dirty="0"/>
              <a:t>Basic Raspberry Pi</a:t>
            </a:r>
            <a:br>
              <a:rPr lang="en-US" cap="none" dirty="0"/>
            </a:br>
            <a:r>
              <a:rPr lang="en-US" sz="3200" cap="none" dirty="0">
                <a:solidFill>
                  <a:schemeClr val="accent1"/>
                </a:solidFill>
              </a:rPr>
              <a:t>and embedded systems</a:t>
            </a:r>
            <a:endParaRPr lang="en-US" cap="non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Chuck Duey</a:t>
            </a:r>
          </a:p>
          <a:p>
            <a:r>
              <a:rPr lang="en-US" dirty="0"/>
              <a:t>September 18</a:t>
            </a:r>
            <a:r>
              <a:rPr lang="en-US" baseline="30000" dirty="0"/>
              <a:t>th</a:t>
            </a:r>
            <a:r>
              <a:rPr lang="en-US" dirty="0"/>
              <a:t> 2019  </a:t>
            </a:r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67200" y="3505201"/>
            <a:ext cx="758164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4876800" y="4419601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836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BeagleBone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Linux operating system. Can program in many languages and interact with the internet.</a:t>
            </a:r>
          </a:p>
          <a:p>
            <a:endParaRPr lang="en-US" sz="2400" dirty="0"/>
          </a:p>
          <a:p>
            <a:r>
              <a:rPr lang="en-US" sz="2400" dirty="0"/>
              <a:t>Can make Webpages and run full LAMP stack.</a:t>
            </a:r>
          </a:p>
          <a:p>
            <a:endParaRPr lang="en-US" sz="2400" dirty="0"/>
          </a:p>
          <a:p>
            <a:r>
              <a:rPr lang="en-US" sz="2400" dirty="0"/>
              <a:t>Open source software and hardware support.</a:t>
            </a:r>
          </a:p>
          <a:p>
            <a:endParaRPr lang="en-US" sz="2400" dirty="0"/>
          </a:p>
          <a:p>
            <a:r>
              <a:rPr lang="en-US" sz="2400" dirty="0"/>
              <a:t>Fast ARM core processor.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The Black Version has a micro HDMI display.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b="1" dirty="0"/>
              <a:t>Analog inputs!!!</a:t>
            </a:r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Display resolution not that good.</a:t>
            </a:r>
          </a:p>
          <a:p>
            <a:endParaRPr lang="en-US" sz="2400" dirty="0"/>
          </a:p>
          <a:p>
            <a:r>
              <a:rPr lang="en-US" sz="2400" dirty="0"/>
              <a:t>Single Core ARM Processors.</a:t>
            </a:r>
          </a:p>
          <a:p>
            <a:endParaRPr lang="en-US" sz="2400" dirty="0"/>
          </a:p>
          <a:p>
            <a:r>
              <a:rPr lang="en-US" sz="2400" dirty="0"/>
              <a:t>Operating system overhead.</a:t>
            </a:r>
          </a:p>
          <a:p>
            <a:endParaRPr lang="en-US" sz="2400" dirty="0"/>
          </a:p>
          <a:p>
            <a:r>
              <a:rPr lang="en-US" sz="2400" dirty="0"/>
              <a:t>Costs more than Raspberry Pi</a:t>
            </a:r>
          </a:p>
          <a:p>
            <a:endParaRPr lang="en-US" sz="2400" dirty="0"/>
          </a:p>
          <a:p>
            <a:r>
              <a:rPr lang="en-US" sz="2400" dirty="0"/>
              <a:t>Community support is not as wide as Raspberry Pi</a:t>
            </a:r>
          </a:p>
          <a:p>
            <a:endParaRPr lang="en-US" sz="2400" dirty="0"/>
          </a:p>
          <a:p>
            <a:r>
              <a:rPr lang="en-US" sz="2400" dirty="0"/>
              <a:t>Operating system and Overlays not stable.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954A96-2E02-449A-BDD4-4AC8CEDDC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5"/>
            <a:ext cx="2590800" cy="16199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A43D1D-2092-46CE-ADEF-B57B36641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063373" y="-510175"/>
            <a:ext cx="1570451" cy="259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470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70359-9E1E-4833-9274-D9FF0141B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Time to talk about Raspberry Pi</a:t>
            </a:r>
            <a:r>
              <a:rPr lang="en-US" sz="2800" dirty="0"/>
              <a:t>e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93DF7CE-D01F-4E1C-83CD-D9C16DEB81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5575" y="1600200"/>
            <a:ext cx="5992849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1254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F14CA2C-F6F0-414B-8AAA-C065C1839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5368500"/>
            <a:ext cx="2286000" cy="1489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D33D48-2D52-4E56-B1A2-4B2D5E367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0" y="-20574"/>
            <a:ext cx="2514600" cy="1811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Linux operating system. Can program in many languages and interact with the internet.</a:t>
            </a:r>
          </a:p>
          <a:p>
            <a:endParaRPr lang="en-US" sz="2400" dirty="0"/>
          </a:p>
          <a:p>
            <a:r>
              <a:rPr lang="en-US" sz="2400" dirty="0"/>
              <a:t>Can make Webpages and run full LAMP stack.</a:t>
            </a:r>
          </a:p>
          <a:p>
            <a:endParaRPr lang="en-US" sz="2400" dirty="0"/>
          </a:p>
          <a:p>
            <a:r>
              <a:rPr lang="en-US" sz="2400" dirty="0"/>
              <a:t>Massive open source software and hardware support.</a:t>
            </a:r>
          </a:p>
          <a:p>
            <a:endParaRPr lang="en-US" sz="2400" dirty="0"/>
          </a:p>
          <a:p>
            <a:r>
              <a:rPr lang="en-US" sz="2400" dirty="0"/>
              <a:t>Very fast ARM core processor.</a:t>
            </a:r>
          </a:p>
          <a:p>
            <a:endParaRPr lang="en-US" sz="2400" dirty="0"/>
          </a:p>
          <a:p>
            <a:r>
              <a:rPr lang="en-US" sz="2400" dirty="0"/>
              <a:t>Easy to implement GUI’s for interactive programs.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Need to add on hardware for Analog inputs.</a:t>
            </a:r>
          </a:p>
          <a:p>
            <a:r>
              <a:rPr lang="en-US" sz="2400" dirty="0"/>
              <a:t>Power hungry when compared to other micro controllers.</a:t>
            </a:r>
          </a:p>
          <a:p>
            <a:r>
              <a:rPr lang="en-US" sz="2400" dirty="0"/>
              <a:t>Operating system overhead.</a:t>
            </a:r>
          </a:p>
          <a:p>
            <a:r>
              <a:rPr lang="en-US" sz="2400" dirty="0"/>
              <a:t>Heat dissipation on newer versions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D4FC79-011A-4474-A02D-DBE008F6A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400" y="16329"/>
            <a:ext cx="2514600" cy="114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164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90600"/>
          </a:xfrm>
        </p:spPr>
        <p:txBody>
          <a:bodyPr>
            <a:normAutofit/>
          </a:bodyPr>
          <a:lstStyle/>
          <a:p>
            <a:pPr algn="ctr"/>
            <a:r>
              <a:rPr lang="en-US" sz="3100" dirty="0"/>
              <a:t>Difference between the Raspberry Pi Versions</a:t>
            </a:r>
            <a:r>
              <a:rPr lang="en-US" dirty="0"/>
              <a:t> </a:t>
            </a:r>
          </a:p>
        </p:txBody>
      </p:sp>
      <p:graphicFrame>
        <p:nvGraphicFramePr>
          <p:cNvPr id="16" name="Content Placeholder 1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6345483"/>
              </p:ext>
            </p:extLst>
          </p:nvPr>
        </p:nvGraphicFramePr>
        <p:xfrm>
          <a:off x="76200" y="914400"/>
          <a:ext cx="9067800" cy="5644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76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72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72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72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2768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768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27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27685">
                  <a:extLst>
                    <a:ext uri="{9D8B030D-6E8A-4147-A177-3AD203B41FA5}">
                      <a16:colId xmlns:a16="http://schemas.microsoft.com/office/drawing/2014/main" val="2969163625"/>
                    </a:ext>
                  </a:extLst>
                </a:gridCol>
                <a:gridCol w="1027685">
                  <a:extLst>
                    <a:ext uri="{9D8B030D-6E8A-4147-A177-3AD203B41FA5}">
                      <a16:colId xmlns:a16="http://schemas.microsoft.com/office/drawing/2014/main" val="2040809267"/>
                    </a:ext>
                  </a:extLst>
                </a:gridCol>
              </a:tblGrid>
              <a:tr h="414308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Zero/W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 A+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29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CPU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Arm</a:t>
                      </a:r>
                      <a:r>
                        <a:rPr lang="en-US" sz="1400" baseline="0" dirty="0"/>
                        <a:t> 6 1000MHz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Arm</a:t>
                      </a:r>
                      <a:r>
                        <a:rPr lang="en-US" sz="1400" baseline="0" dirty="0"/>
                        <a:t> 6 700MHz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53 1400MHz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Arm</a:t>
                      </a:r>
                      <a:r>
                        <a:rPr lang="en-US" sz="1400" baseline="0" dirty="0"/>
                        <a:t> 6 700MHz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7 900MHz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8 1200MHz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53 1400MHz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 72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1500MHz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1GB/2GB/4GB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2-2.0      2-3.0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None/Wi-Fi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Wi-Fi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 </a:t>
                      </a:r>
                    </a:p>
                    <a:p>
                      <a:pPr algn="ctr"/>
                      <a:r>
                        <a:rPr lang="en-US" sz="1400" dirty="0"/>
                        <a:t>Wi-Fi bg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10/300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Wi-Fi abg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10/100/1G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Wi-Fi abg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Video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HDMI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HDMI/NTSC/PAL</a:t>
                      </a:r>
                    </a:p>
                    <a:p>
                      <a:pPr algn="ctr"/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2xHDMI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NTCS/PAL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Hardware</a:t>
                      </a:r>
                      <a:r>
                        <a:rPr lang="en-US" sz="1400" baseline="0" dirty="0"/>
                        <a:t> IO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+5V Supply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500mA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2.0A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2.5A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3.0A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Bluetooth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Yes/W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SD Card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Mini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Micro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$5/$10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$30*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$35/$45/$55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01456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2483F-ABAD-4A54-9903-892204B92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Speed Benchmarks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E54C9A-8F7B-40DA-B8E8-8DECFC489D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9837" y="1600200"/>
            <a:ext cx="718432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928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1105A0-4D60-4ABC-A8CA-28A45A63F9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00200" y="304800"/>
            <a:ext cx="4880359" cy="643830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DEE25E-CB01-4D5A-A1DC-65746EAAA498}"/>
              </a:ext>
            </a:extLst>
          </p:cNvPr>
          <p:cNvSpPr txBox="1"/>
          <p:nvPr/>
        </p:nvSpPr>
        <p:spPr>
          <a:xfrm>
            <a:off x="2209800" y="951906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A+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AB7DC6-318F-430E-97AA-1F6C99B54379}"/>
              </a:ext>
            </a:extLst>
          </p:cNvPr>
          <p:cNvSpPr txBox="1"/>
          <p:nvPr/>
        </p:nvSpPr>
        <p:spPr>
          <a:xfrm>
            <a:off x="4724400" y="929383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2C59CE-5677-4C22-8DE2-4B6CBDF03318}"/>
              </a:ext>
            </a:extLst>
          </p:cNvPr>
          <p:cNvSpPr txBox="1"/>
          <p:nvPr/>
        </p:nvSpPr>
        <p:spPr>
          <a:xfrm>
            <a:off x="2022246" y="2423647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Zero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1F9602-1F2F-4CE6-AB39-76F75AAF9615}"/>
              </a:ext>
            </a:extLst>
          </p:cNvPr>
          <p:cNvSpPr txBox="1"/>
          <p:nvPr/>
        </p:nvSpPr>
        <p:spPr>
          <a:xfrm>
            <a:off x="2438400" y="3847286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B+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130721-C3A4-4112-A15A-E493AE05587A}"/>
              </a:ext>
            </a:extLst>
          </p:cNvPr>
          <p:cNvSpPr txBox="1"/>
          <p:nvPr/>
        </p:nvSpPr>
        <p:spPr>
          <a:xfrm>
            <a:off x="4724400" y="3798853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A75294-1D56-4235-93D2-0969F2B2FB20}"/>
              </a:ext>
            </a:extLst>
          </p:cNvPr>
          <p:cNvSpPr txBox="1"/>
          <p:nvPr/>
        </p:nvSpPr>
        <p:spPr>
          <a:xfrm>
            <a:off x="2408662" y="5548286"/>
            <a:ext cx="102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435027-31A2-40A5-BA85-09C6B849A69D}"/>
              </a:ext>
            </a:extLst>
          </p:cNvPr>
          <p:cNvSpPr txBox="1"/>
          <p:nvPr/>
        </p:nvSpPr>
        <p:spPr>
          <a:xfrm>
            <a:off x="4724399" y="5563375"/>
            <a:ext cx="1143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Pi3+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3C7169-8796-4FE3-999B-2A69DBE4BAAB}"/>
              </a:ext>
            </a:extLst>
          </p:cNvPr>
          <p:cNvSpPr txBox="1"/>
          <p:nvPr/>
        </p:nvSpPr>
        <p:spPr>
          <a:xfrm>
            <a:off x="4274792" y="2419052"/>
            <a:ext cx="14402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Zero W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75AD951-6CF0-417A-A71D-6F80E111C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3352800"/>
            <a:ext cx="2453273" cy="159849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1E0FF80-A2DB-48FB-8BAC-0B1A73903173}"/>
              </a:ext>
            </a:extLst>
          </p:cNvPr>
          <p:cNvSpPr txBox="1"/>
          <p:nvPr/>
        </p:nvSpPr>
        <p:spPr>
          <a:xfrm>
            <a:off x="7318759" y="3733800"/>
            <a:ext cx="102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Pi4</a:t>
            </a:r>
          </a:p>
        </p:txBody>
      </p:sp>
    </p:spTree>
    <p:extLst>
      <p:ext uri="{BB962C8B-B14F-4D97-AF65-F5344CB8AC3E}">
        <p14:creationId xmlns:p14="http://schemas.microsoft.com/office/powerpoint/2010/main" val="3114179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ED9BC13-859A-41F7-9890-88E8F2576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More Maker Board Information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4964DB-4EC5-4E3B-AF1D-FC8244F70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600200"/>
            <a:ext cx="8534400" cy="381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hlinkClick r:id="rId2"/>
              </a:rPr>
              <a:t>https://media.digikey.com/Resources/Maker/the-original-guide-to-boards-2019.pdf</a:t>
            </a:r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313262-C396-4523-A7F1-F3FA3B067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2058140"/>
            <a:ext cx="4238625" cy="467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4291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371600" cy="1654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66568" y="1828918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2C3FAB6-7398-41EE-B044-DEF45D3E9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6480" y="533400"/>
            <a:ext cx="7020320" cy="990600"/>
          </a:xfrm>
        </p:spPr>
        <p:txBody>
          <a:bodyPr/>
          <a:lstStyle/>
          <a:p>
            <a:r>
              <a:rPr lang="en-US" dirty="0"/>
              <a:t>Some Raspberry Pi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10DE9-8055-467F-B530-703DA4351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21645"/>
            <a:ext cx="8610600" cy="4876800"/>
          </a:xfrm>
        </p:spPr>
        <p:txBody>
          <a:bodyPr>
            <a:normAutofit/>
          </a:bodyPr>
          <a:lstStyle/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Good Links and web sites: 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3"/>
              </a:rPr>
              <a:t>www.raspberrypi.org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—The Foundation’s Website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4"/>
              </a:rPr>
              <a:t>www.raspberrypi.org/downloads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 Various Raspberry Pi Operating Systems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5"/>
              </a:rPr>
              <a:t>www.tomshardware.com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– Good Linux and Pi tutorials and reviews.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6"/>
              </a:rPr>
              <a:t>www.adafruit.com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 Adafruit very good site for parts and tutorials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7"/>
              </a:rPr>
              <a:t>learn.adafruit.com/category/raspberry-pi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—Many projects and how to’s at Adafruit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8"/>
              </a:rPr>
              <a:t>www.sparkfun.com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—Raspberry Pi parts and many other Hobby parts. (Colorado Co.)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9"/>
              </a:rPr>
              <a:t>www.mcmelectronics.com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—Low priced Raspberry Pi Parts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10"/>
              </a:rPr>
              <a:t>www.microcenter.com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—Online and In Store Raspberry Pi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  <a:hlinkClick r:id="rId11"/>
              </a:rPr>
              <a:t>http://www.instructables.com/howto/Raspberry+Pi/</a:t>
            </a:r>
            <a:r>
              <a:rPr lang="en-US" sz="1800" dirty="0">
                <a:latin typeface="Calibri" panose="020F0502020204030204" pitchFamily="34" charset="0"/>
              </a:rPr>
              <a:t>   Lots of good Pi Tutorials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  <a:hlinkClick r:id="rId12"/>
              </a:rPr>
              <a:t>https://github.com/Chuckduey/CSU_Pi_Class.git</a:t>
            </a:r>
            <a:r>
              <a:rPr lang="en-US" sz="1800" dirty="0">
                <a:latin typeface="Calibri" panose="020F0502020204030204" pitchFamily="34" charset="0"/>
              </a:rPr>
              <a:t> GitHub page with the code from this class.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</a:rPr>
              <a:t>My email </a:t>
            </a:r>
            <a:r>
              <a:rPr lang="en-US" sz="1800" dirty="0">
                <a:latin typeface="Calibri" panose="020F0502020204030204" pitchFamily="34" charset="0"/>
                <a:hlinkClick r:id="rId13"/>
              </a:rPr>
              <a:t>cduey@msn.com</a:t>
            </a:r>
            <a:r>
              <a:rPr lang="en-US" sz="1800" dirty="0"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872695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Important Raspberry Pi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Do Not add or remove hardware while running. </a:t>
            </a:r>
            <a:r>
              <a:rPr lang="en-US" dirty="0"/>
              <a:t>Including USB devices. Plugging in a mouse at the last minute can kill the SD card.</a:t>
            </a:r>
          </a:p>
          <a:p>
            <a:endParaRPr lang="en-US" dirty="0"/>
          </a:p>
          <a:p>
            <a:r>
              <a:rPr lang="en-US" dirty="0"/>
              <a:t>Power down the Raspberry Pi using a software command  before removing power.  SD corruption is very common on uncontrolled power downs.</a:t>
            </a:r>
          </a:p>
          <a:p>
            <a:endParaRPr lang="en-US" dirty="0"/>
          </a:p>
          <a:p>
            <a:r>
              <a:rPr lang="en-US" dirty="0"/>
              <a:t>SD cards are fragile and also wear out.  Keep a backup copy of your code. It is best to store it on a network drive.</a:t>
            </a:r>
          </a:p>
          <a:p>
            <a:endParaRPr lang="en-US" dirty="0"/>
          </a:p>
          <a:p>
            <a:r>
              <a:rPr lang="en-US" dirty="0"/>
              <a:t>SD cards come in various speeds and sizes.  Class 10 is the fastest.  For the Raspberry Pi 32GB is the maximum sized. (SD limitation)</a:t>
            </a:r>
          </a:p>
          <a:p>
            <a:endParaRPr lang="en-US" dirty="0"/>
          </a:p>
          <a:p>
            <a:r>
              <a:rPr lang="en-US" dirty="0"/>
              <a:t>The Raspberry Pi I/O ports are 3.3V.  A 5V signal will render the port, and possibly the whole Pi useless.</a:t>
            </a:r>
          </a:p>
          <a:p>
            <a:endParaRPr lang="en-US" dirty="0"/>
          </a:p>
          <a:p>
            <a:r>
              <a:rPr lang="en-US" dirty="0"/>
              <a:t>The Micro SD cards are very easy to pop out accidentally. If it does while it is running, resist the temptation to plug it right back in.  Power down first!!!</a:t>
            </a:r>
          </a:p>
        </p:txBody>
      </p:sp>
    </p:spTree>
    <p:extLst>
      <p:ext uri="{BB962C8B-B14F-4D97-AF65-F5344CB8AC3E}">
        <p14:creationId xmlns:p14="http://schemas.microsoft.com/office/powerpoint/2010/main" val="13385316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Linux or MAC computer with USB and network. </a:t>
            </a:r>
          </a:p>
          <a:p>
            <a:pPr lvl="1"/>
            <a:r>
              <a:rPr lang="en-US" dirty="0"/>
              <a:t> With a Linux computer, it makes it easy to copy, change and back up Raspberry Pi SD cards using the “dd” command. </a:t>
            </a:r>
          </a:p>
          <a:p>
            <a:pPr lvl="1"/>
            <a:r>
              <a:rPr lang="en-US" dirty="0"/>
              <a:t>Also the ssh, and ssh –X makes it easy to remote in to work.</a:t>
            </a:r>
          </a:p>
          <a:p>
            <a:r>
              <a:rPr lang="en-US" dirty="0"/>
              <a:t>Win32 Disk Imager - </a:t>
            </a:r>
            <a:r>
              <a:rPr lang="en-US" sz="2000" dirty="0"/>
              <a:t>A perfect tool copying and backing up Raspberry Pi SD cards.  Do not do a direct SD to SD copy.</a:t>
            </a:r>
          </a:p>
          <a:p>
            <a:r>
              <a:rPr lang="en-US" dirty="0"/>
              <a:t>PuTTY - </a:t>
            </a:r>
            <a:r>
              <a:rPr lang="en-US" sz="2000" dirty="0"/>
              <a:t>creates a terminal window that can be used to “ssh” to any Linux computer on you network from a windows machine.</a:t>
            </a:r>
          </a:p>
          <a:p>
            <a:r>
              <a:rPr lang="en-US" dirty="0"/>
              <a:t>VNC/ RealVNC </a:t>
            </a:r>
            <a:r>
              <a:rPr lang="en-US" sz="2000" dirty="0"/>
              <a:t>– VNC can display a desktop to another computer Linux or Windows.  Very nice for remote work from different platforms.</a:t>
            </a:r>
          </a:p>
          <a:p>
            <a:r>
              <a:rPr lang="en-US" dirty="0"/>
              <a:t>USB power 2.5A or more - </a:t>
            </a:r>
            <a:r>
              <a:rPr lang="en-US" sz="2000" dirty="0"/>
              <a:t>While most computers are limited to 500mA of current on the USB port, it is easy to have more that that draw from a Raspberry Pi with accessories.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216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8768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Your project and programming</a:t>
            </a:r>
          </a:p>
          <a:p>
            <a:r>
              <a:rPr lang="en-US" dirty="0"/>
              <a:t>Different embedded systems</a:t>
            </a:r>
          </a:p>
          <a:p>
            <a:r>
              <a:rPr lang="en-US" dirty="0"/>
              <a:t>Raspberry Pi Versions.</a:t>
            </a:r>
          </a:p>
          <a:p>
            <a:r>
              <a:rPr lang="en-US" dirty="0"/>
              <a:t>Tips and Tools for the Raspberry Pi</a:t>
            </a:r>
          </a:p>
          <a:p>
            <a:r>
              <a:rPr lang="en-US" dirty="0"/>
              <a:t>How to install and update your own “Distro”</a:t>
            </a:r>
          </a:p>
          <a:p>
            <a:r>
              <a:rPr lang="en-US" dirty="0"/>
              <a:t>Hook up and tour of the standard Linux desktop</a:t>
            </a:r>
          </a:p>
          <a:p>
            <a:r>
              <a:rPr lang="en-US" dirty="0"/>
              <a:t>Raspberry Pi Packages</a:t>
            </a:r>
          </a:p>
          <a:p>
            <a:r>
              <a:rPr lang="en-US" dirty="0"/>
              <a:t>Raspberry Pi and Web and LAMP stack</a:t>
            </a:r>
          </a:p>
          <a:p>
            <a:r>
              <a:rPr lang="en-US" dirty="0"/>
              <a:t>Somethings the Raspberry Pi can do with USB hardware</a:t>
            </a:r>
          </a:p>
          <a:p>
            <a:r>
              <a:rPr lang="en-US" dirty="0"/>
              <a:t>Raspberry Pi Addon Hardware</a:t>
            </a:r>
          </a:p>
          <a:p>
            <a:pPr lvl="1"/>
            <a:r>
              <a:rPr lang="en-US" dirty="0"/>
              <a:t>Built in interfaces for camera and display</a:t>
            </a:r>
          </a:p>
          <a:p>
            <a:pPr lvl="1"/>
            <a:r>
              <a:rPr lang="en-US" dirty="0"/>
              <a:t>Hats and bonnets</a:t>
            </a:r>
          </a:p>
          <a:p>
            <a:pPr lvl="1"/>
            <a:r>
              <a:rPr lang="en-US" dirty="0"/>
              <a:t>Other Addon Boards</a:t>
            </a:r>
          </a:p>
          <a:p>
            <a:r>
              <a:rPr lang="en-US" dirty="0"/>
              <a:t>Hands on exercise running and programming the Raspberry Pi</a:t>
            </a:r>
          </a:p>
          <a:p>
            <a:endParaRPr lang="en-US" dirty="0"/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94494" y="381000"/>
            <a:ext cx="990600" cy="1194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5" name="Text Box 3">
            <a:extLst>
              <a:ext uri="{FF2B5EF4-FFF2-40B4-BE49-F238E27FC236}">
                <a16:creationId xmlns:a16="http://schemas.microsoft.com/office/drawing/2014/main" id="{A68DA090-5E50-4431-8EB4-C5D1CCB29A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1421108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8CE9B9-D4DB-4EB1-AFBE-4137C8E8D0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3625" y="1600200"/>
            <a:ext cx="1481667" cy="13379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6FC021-B1F1-48C6-88E0-86471595E3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6721" y="1463353"/>
            <a:ext cx="1597279" cy="1681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8164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Windows Tools</a:t>
            </a:r>
          </a:p>
        </p:txBody>
      </p:sp>
      <p:sp>
        <p:nvSpPr>
          <p:cNvPr id="4" name="Rectangle 3"/>
          <p:cNvSpPr/>
          <p:nvPr/>
        </p:nvSpPr>
        <p:spPr>
          <a:xfrm>
            <a:off x="3556337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200" y="2578913"/>
            <a:ext cx="4400550" cy="421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" y="1524000"/>
            <a:ext cx="2867025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22689" y="4623088"/>
            <a:ext cx="4034536" cy="2231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57800" y="1990725"/>
            <a:ext cx="3581400" cy="2679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57800" y="-18639"/>
            <a:ext cx="3907612" cy="2009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646424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81000"/>
            <a:ext cx="8305800" cy="990600"/>
          </a:xfrm>
        </p:spPr>
        <p:txBody>
          <a:bodyPr/>
          <a:lstStyle/>
          <a:p>
            <a:pPr algn="ctr"/>
            <a:r>
              <a:rPr lang="en-US" dirty="0"/>
              <a:t>How do you get an OS: NOOBS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14600" y="1320424"/>
            <a:ext cx="678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www.raspberrypi.org/downloads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BB8F396-844A-42D0-8CB1-7282A0F344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2170"/>
          <a:stretch/>
        </p:blipFill>
        <p:spPr>
          <a:xfrm>
            <a:off x="0" y="1328891"/>
            <a:ext cx="3886200" cy="43099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10CB81-9CFD-4F0B-9E64-D99ED9E336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80701"/>
            <a:ext cx="5562600" cy="43291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EF1266-1C62-4ED3-B9FD-DA4B849F4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0064" y="2438400"/>
            <a:ext cx="5423935" cy="447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6994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66C9A-BDE2-4F90-A99C-C0BEEE943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0926"/>
            <a:ext cx="8229600" cy="990600"/>
          </a:xfrm>
        </p:spPr>
        <p:txBody>
          <a:bodyPr/>
          <a:lstStyle/>
          <a:p>
            <a:r>
              <a:rPr lang="en-US" dirty="0"/>
              <a:t>Raspberry Pi Raspbian Versions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5C82C9C-7974-4910-B0A9-7DEF613ECA7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-740" y="1128854"/>
          <a:ext cx="9067794" cy="4057650"/>
        </p:xfrm>
        <a:graphic>
          <a:graphicData uri="http://schemas.openxmlformats.org/drawingml/2006/table">
            <a:tbl>
              <a:tblPr/>
              <a:tblGrid>
                <a:gridCol w="759871">
                  <a:extLst>
                    <a:ext uri="{9D8B030D-6E8A-4147-A177-3AD203B41FA5}">
                      <a16:colId xmlns:a16="http://schemas.microsoft.com/office/drawing/2014/main" val="69984889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3938460117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1553814529"/>
                    </a:ext>
                  </a:extLst>
                </a:gridCol>
                <a:gridCol w="683881">
                  <a:extLst>
                    <a:ext uri="{9D8B030D-6E8A-4147-A177-3AD203B41FA5}">
                      <a16:colId xmlns:a16="http://schemas.microsoft.com/office/drawing/2014/main" val="1200753772"/>
                    </a:ext>
                  </a:extLst>
                </a:gridCol>
                <a:gridCol w="658556">
                  <a:extLst>
                    <a:ext uri="{9D8B030D-6E8A-4147-A177-3AD203B41FA5}">
                      <a16:colId xmlns:a16="http://schemas.microsoft.com/office/drawing/2014/main" val="2623340296"/>
                    </a:ext>
                  </a:extLst>
                </a:gridCol>
                <a:gridCol w="658556">
                  <a:extLst>
                    <a:ext uri="{9D8B030D-6E8A-4147-A177-3AD203B41FA5}">
                      <a16:colId xmlns:a16="http://schemas.microsoft.com/office/drawing/2014/main" val="707751869"/>
                    </a:ext>
                  </a:extLst>
                </a:gridCol>
                <a:gridCol w="987833">
                  <a:extLst>
                    <a:ext uri="{9D8B030D-6E8A-4147-A177-3AD203B41FA5}">
                      <a16:colId xmlns:a16="http://schemas.microsoft.com/office/drawing/2014/main" val="4269294397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2109746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174963921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3492341782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63416326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2599179384"/>
                    </a:ext>
                  </a:extLst>
                </a:gridCol>
              </a:tblGrid>
              <a:tr h="108585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Initial Release Date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Current Release Name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Debian Version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Linux Kernel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GCC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apt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X Server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1/1+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2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3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3+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4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792661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2013-09-27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2015-05-05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 (Wheezy)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3.18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4.7.2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0.9.7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81118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2015-09-28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2017-07-05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8 (Jessie)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	1.0.9.8.1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4295088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2017-09-08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2019-04-08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9 (Stretch)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4.14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6.3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1.4.9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4407623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2019-06-24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2019-07-10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10 (Buster)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4.19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8.3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1.8.2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3312938"/>
                  </a:ext>
                </a:extLst>
              </a:tr>
            </a:tbl>
          </a:graphicData>
        </a:graphic>
      </p:graphicFrame>
      <p:pic>
        <p:nvPicPr>
          <p:cNvPr id="1031" name="Picture 7" descr="Yes">
            <a:extLst>
              <a:ext uri="{FF2B5EF4-FFF2-40B4-BE49-F238E27FC236}">
                <a16:creationId xmlns:a16="http://schemas.microsoft.com/office/drawing/2014/main" id="{BCEDF29A-24E1-4F44-9469-E5310E562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1834" y="4724399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Yes">
            <a:extLst>
              <a:ext uri="{FF2B5EF4-FFF2-40B4-BE49-F238E27FC236}">
                <a16:creationId xmlns:a16="http://schemas.microsoft.com/office/drawing/2014/main" id="{37A68D0A-535B-47DC-9CA0-13E74946DD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952" y="2502915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1" name="Picture 17" descr="Yes">
            <a:extLst>
              <a:ext uri="{FF2B5EF4-FFF2-40B4-BE49-F238E27FC236}">
                <a16:creationId xmlns:a16="http://schemas.microsoft.com/office/drawing/2014/main" id="{FFD0FBF7-1F71-4C77-A1EA-97BE0072E4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4451" y="2516686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3" name="Picture 19" descr="No">
            <a:extLst>
              <a:ext uri="{FF2B5EF4-FFF2-40B4-BE49-F238E27FC236}">
                <a16:creationId xmlns:a16="http://schemas.microsoft.com/office/drawing/2014/main" id="{11BBB086-1DF5-41AA-A38D-81C7AB7BF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960" y="2536074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No">
            <a:extLst>
              <a:ext uri="{FF2B5EF4-FFF2-40B4-BE49-F238E27FC236}">
                <a16:creationId xmlns:a16="http://schemas.microsoft.com/office/drawing/2014/main" id="{C47D4367-4550-495B-9782-C4D94A7DA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7936" y="253118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5" name="Picture 21" descr="No">
            <a:extLst>
              <a:ext uri="{FF2B5EF4-FFF2-40B4-BE49-F238E27FC236}">
                <a16:creationId xmlns:a16="http://schemas.microsoft.com/office/drawing/2014/main" id="{1D810A13-2B0B-44C4-A609-031D0C51D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5473" y="253118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12" descr="Yes">
            <a:extLst>
              <a:ext uri="{FF2B5EF4-FFF2-40B4-BE49-F238E27FC236}">
                <a16:creationId xmlns:a16="http://schemas.microsoft.com/office/drawing/2014/main" id="{B9024518-725A-4272-9190-0F3F5139C2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0744" y="472440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17" descr="Yes">
            <a:extLst>
              <a:ext uri="{FF2B5EF4-FFF2-40B4-BE49-F238E27FC236}">
                <a16:creationId xmlns:a16="http://schemas.microsoft.com/office/drawing/2014/main" id="{E2E14310-EA91-4984-89C1-8EF912B3A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243" y="4738172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19" descr="No">
            <a:extLst>
              <a:ext uri="{FF2B5EF4-FFF2-40B4-BE49-F238E27FC236}">
                <a16:creationId xmlns:a16="http://schemas.microsoft.com/office/drawing/2014/main" id="{5E093DF0-DA2F-4EA4-915F-783E6B85DD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960" y="3195527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0" descr="No">
            <a:extLst>
              <a:ext uri="{FF2B5EF4-FFF2-40B4-BE49-F238E27FC236}">
                <a16:creationId xmlns:a16="http://schemas.microsoft.com/office/drawing/2014/main" id="{79CD30E4-B367-4417-91DF-7B48B777EB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3284" y="319552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7" descr="Yes">
            <a:extLst>
              <a:ext uri="{FF2B5EF4-FFF2-40B4-BE49-F238E27FC236}">
                <a16:creationId xmlns:a16="http://schemas.microsoft.com/office/drawing/2014/main" id="{E464CB8D-3606-4EA8-B47E-26777923FF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7608" y="3206320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12" descr="Yes">
            <a:extLst>
              <a:ext uri="{FF2B5EF4-FFF2-40B4-BE49-F238E27FC236}">
                <a16:creationId xmlns:a16="http://schemas.microsoft.com/office/drawing/2014/main" id="{2F1EC787-F279-40D2-AFEB-9A74966DF9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952" y="320632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17" descr="Yes">
            <a:extLst>
              <a:ext uri="{FF2B5EF4-FFF2-40B4-BE49-F238E27FC236}">
                <a16:creationId xmlns:a16="http://schemas.microsoft.com/office/drawing/2014/main" id="{1BF4D4C2-3FCC-4CC5-A468-16C828AD5A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4451" y="3220092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7" descr="Yes">
            <a:extLst>
              <a:ext uri="{FF2B5EF4-FFF2-40B4-BE49-F238E27FC236}">
                <a16:creationId xmlns:a16="http://schemas.microsoft.com/office/drawing/2014/main" id="{4C6BAE75-F2FC-4D52-92FF-9C76BCEA6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4724400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7" descr="Yes">
            <a:extLst>
              <a:ext uri="{FF2B5EF4-FFF2-40B4-BE49-F238E27FC236}">
                <a16:creationId xmlns:a16="http://schemas.microsoft.com/office/drawing/2014/main" id="{769149E7-3D3E-45D6-9C29-1A127F67A8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589" y="395960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12" descr="Yes">
            <a:extLst>
              <a:ext uri="{FF2B5EF4-FFF2-40B4-BE49-F238E27FC236}">
                <a16:creationId xmlns:a16="http://schemas.microsoft.com/office/drawing/2014/main" id="{35DB35A3-3CAA-448D-8FD9-2D489D6003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0744" y="394583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7" descr="Yes">
            <a:extLst>
              <a:ext uri="{FF2B5EF4-FFF2-40B4-BE49-F238E27FC236}">
                <a16:creationId xmlns:a16="http://schemas.microsoft.com/office/drawing/2014/main" id="{230FA05F-779E-4A9E-AEA0-F443519E2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243" y="3959609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7" descr="Yes">
            <a:extLst>
              <a:ext uri="{FF2B5EF4-FFF2-40B4-BE49-F238E27FC236}">
                <a16:creationId xmlns:a16="http://schemas.microsoft.com/office/drawing/2014/main" id="{5D7E5101-9855-4087-A223-7D9AD53C7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3945837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7" descr="Yes">
            <a:extLst>
              <a:ext uri="{FF2B5EF4-FFF2-40B4-BE49-F238E27FC236}">
                <a16:creationId xmlns:a16="http://schemas.microsoft.com/office/drawing/2014/main" id="{5C6E0675-2BE1-4A0F-8E32-EA7655C5F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589" y="473817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19" descr="No">
            <a:extLst>
              <a:ext uri="{FF2B5EF4-FFF2-40B4-BE49-F238E27FC236}">
                <a16:creationId xmlns:a16="http://schemas.microsoft.com/office/drawing/2014/main" id="{4ECD3385-D190-466B-A6CD-1876D4FE0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960" y="395960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23A008-C0A9-463A-B2EB-BE3CE0902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270460"/>
            <a:ext cx="1066800" cy="15535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F440C9-5C37-4D15-878F-2D0741802B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999" y="5191671"/>
            <a:ext cx="766601" cy="16478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ABA158-C957-40DE-8038-A82E09D01F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7207" y="5216708"/>
            <a:ext cx="1784193" cy="16072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CE69C7-7307-4617-B5D1-5830A92B03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24251" y="5228904"/>
            <a:ext cx="1938352" cy="16100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06EC0A-C170-4F6B-9764-AFC407E37942}"/>
              </a:ext>
            </a:extLst>
          </p:cNvPr>
          <p:cNvSpPr txBox="1"/>
          <p:nvPr/>
        </p:nvSpPr>
        <p:spPr>
          <a:xfrm>
            <a:off x="3962400" y="5410200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Buster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2509DE-1E1E-4836-9653-C5E815A64816}"/>
              </a:ext>
            </a:extLst>
          </p:cNvPr>
          <p:cNvSpPr txBox="1"/>
          <p:nvPr/>
        </p:nvSpPr>
        <p:spPr>
          <a:xfrm>
            <a:off x="7312167" y="6469588"/>
            <a:ext cx="766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©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3797899-8BE0-4185-A3E1-81A5D0E4A55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884" r="820"/>
          <a:stretch/>
        </p:blipFill>
        <p:spPr>
          <a:xfrm>
            <a:off x="7598526" y="6501830"/>
            <a:ext cx="1468528" cy="29667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2C6DEE-2A0B-4972-BBA4-BAACE0FE83A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05454" y="5244685"/>
            <a:ext cx="1262071" cy="1572684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F4938684-ACC9-4B30-8175-F5D4001BCAD1}"/>
              </a:ext>
            </a:extLst>
          </p:cNvPr>
          <p:cNvSpPr txBox="1"/>
          <p:nvPr/>
        </p:nvSpPr>
        <p:spPr>
          <a:xfrm>
            <a:off x="6060918" y="5225534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Bullseye</a:t>
            </a:r>
          </a:p>
        </p:txBody>
      </p:sp>
    </p:spTree>
    <p:extLst>
      <p:ext uri="{BB962C8B-B14F-4D97-AF65-F5344CB8AC3E}">
        <p14:creationId xmlns:p14="http://schemas.microsoft.com/office/powerpoint/2010/main" val="20307740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D2FCE-CA7A-4491-92DC-FCC98F280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610600" cy="1066800"/>
          </a:xfrm>
        </p:spPr>
        <p:txBody>
          <a:bodyPr>
            <a:noAutofit/>
          </a:bodyPr>
          <a:lstStyle/>
          <a:p>
            <a:r>
              <a:rPr lang="en-US" sz="3200" dirty="0"/>
              <a:t>For NOOBS extract files and copy to fresh SDCard 32GB or smaller, and bigger than 16GB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0D5157D-3623-4E76-89AA-DCB328B999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8667" y="1600200"/>
            <a:ext cx="568666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4980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F47A4-8A07-49D8-8CAA-DED49BB70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Raspian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4E53FCA-C42A-4EC2-8779-DDE5401863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12480"/>
            <a:ext cx="2932003" cy="383304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786BF53-1475-4187-A5FE-BA33030BDB4B}"/>
              </a:ext>
            </a:extLst>
          </p:cNvPr>
          <p:cNvCxnSpPr/>
          <p:nvPr/>
        </p:nvCxnSpPr>
        <p:spPr>
          <a:xfrm flipV="1">
            <a:off x="1676400" y="5257800"/>
            <a:ext cx="0" cy="4572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0FC0022-FA91-48AA-A74D-AE9FCC814E58}"/>
              </a:ext>
            </a:extLst>
          </p:cNvPr>
          <p:cNvSpPr txBox="1"/>
          <p:nvPr/>
        </p:nvSpPr>
        <p:spPr>
          <a:xfrm>
            <a:off x="685800" y="5720123"/>
            <a:ext cx="2057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Set US Keyboard!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FE487B-6C3F-4A89-897B-3B0E8B7C24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9203" y="1524000"/>
            <a:ext cx="2552700" cy="16916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2E3259-2346-4D9C-B0AE-4DECC707D2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1764" y="3227190"/>
            <a:ext cx="2563137" cy="16916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24BC153-0C82-4227-BEE4-526F171944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1903" y="1524000"/>
            <a:ext cx="2563137" cy="16884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BA02AE1-C7F4-435B-A553-037F66C5E314}"/>
              </a:ext>
            </a:extLst>
          </p:cNvPr>
          <p:cNvSpPr txBox="1"/>
          <p:nvPr/>
        </p:nvSpPr>
        <p:spPr>
          <a:xfrm>
            <a:off x="8686800" y="1676400"/>
            <a:ext cx="304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F770C85-3ECB-4404-BF78-766BC5013F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1903" y="3196955"/>
            <a:ext cx="2962832" cy="270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8940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A5A66-82C9-42AA-8091-E5DF3E24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3200" dirty="0"/>
              <a:t>Quick Word on SD Cards </a:t>
            </a:r>
            <a:br>
              <a:rPr lang="en-US" sz="3200" dirty="0"/>
            </a:br>
            <a:r>
              <a:rPr lang="en-US" sz="3200" dirty="0"/>
              <a:t> They are not all the same.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F04FD-37CD-432C-B3BD-CB42D2E38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644" y="1471960"/>
            <a:ext cx="8361556" cy="5157439"/>
          </a:xfrm>
        </p:spPr>
        <p:txBody>
          <a:bodyPr>
            <a:normAutofit/>
          </a:bodyPr>
          <a:lstStyle/>
          <a:p>
            <a:r>
              <a:rPr lang="en-US" sz="2000" dirty="0"/>
              <a:t>Backup your files!!!! SD Cards will get corrupted.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When you copy an image, actual SD card size can vary by more than a GB.  To burn to a new card the image size or bigger is needed!  Both Windows and Linux copies will have this problem</a:t>
            </a:r>
          </a:p>
          <a:p>
            <a:r>
              <a:rPr lang="en-US" sz="2000" dirty="0"/>
              <a:t>If Linux dd is used, make sure to copy the root image. /dev/</a:t>
            </a:r>
            <a:r>
              <a:rPr lang="en-US" sz="2000" dirty="0" err="1"/>
              <a:t>sdX</a:t>
            </a:r>
            <a:r>
              <a:rPr lang="en-US" sz="2000" dirty="0"/>
              <a:t> not /dev/sdX0,1..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A9AB50-B84F-4181-8229-E21D2C95F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644" y="2004767"/>
            <a:ext cx="3729038" cy="25538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79AAEB-850A-4AF8-AFBA-3C45CF7CD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6682" y="1991351"/>
            <a:ext cx="3755638" cy="25672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5799FC-7AA0-4BD4-9E09-B42F15FCFE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0" y="2831150"/>
            <a:ext cx="2667000" cy="1841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5383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Hooks ups for your Raspberry Pi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05773" y="1600200"/>
            <a:ext cx="6132454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>
            <a:off x="3048000" y="2895600"/>
            <a:ext cx="0" cy="1219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4953000" y="2438400"/>
            <a:ext cx="533400" cy="22860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6172200" y="2895600"/>
            <a:ext cx="304800" cy="1219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6477000" y="2895600"/>
            <a:ext cx="4572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667000" y="4741403"/>
            <a:ext cx="762000" cy="10668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438400" y="2590800"/>
            <a:ext cx="0" cy="1219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71800" y="2514600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HDMI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096000" y="2438400"/>
            <a:ext cx="1524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USB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133600" y="2286000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Power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94779" y="2101334"/>
            <a:ext cx="1825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10/100 Network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752600" y="5827725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Audio/Analog Video</a:t>
            </a:r>
          </a:p>
        </p:txBody>
      </p:sp>
    </p:spTree>
    <p:extLst>
      <p:ext uri="{BB962C8B-B14F-4D97-AF65-F5344CB8AC3E}">
        <p14:creationId xmlns:p14="http://schemas.microsoft.com/office/powerpoint/2010/main" val="19586759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Hook up your Raspberry 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Round up the components.  Pi, HDMI cable and display, power supply, power cable, USB mouse and USB keyboard.</a:t>
            </a:r>
          </a:p>
          <a:p>
            <a:r>
              <a:rPr lang="en-US" dirty="0"/>
              <a:t>Plug in the HDMI to the display and Raspberry Pi.</a:t>
            </a:r>
          </a:p>
          <a:p>
            <a:r>
              <a:rPr lang="en-US" dirty="0"/>
              <a:t>Plug in USB mouse and keyboard.</a:t>
            </a:r>
          </a:p>
          <a:p>
            <a:r>
              <a:rPr lang="en-US" dirty="0"/>
              <a:t>Plug in power cable on Raspberry Pi end, and then plug in power.</a:t>
            </a:r>
          </a:p>
          <a:p>
            <a:r>
              <a:rPr lang="en-US" dirty="0"/>
              <a:t>Watch HDMI display and make sure it is booting.</a:t>
            </a:r>
          </a:p>
          <a:p>
            <a:r>
              <a:rPr lang="en-US" dirty="0"/>
              <a:t>If it is not booting un plug power and check the SD card.</a:t>
            </a:r>
          </a:p>
          <a:p>
            <a:r>
              <a:rPr lang="en-US" dirty="0"/>
              <a:t>Do not Plug in or remove hardware components while the Pi is powered! It can cause flash corruption.  </a:t>
            </a:r>
          </a:p>
        </p:txBody>
      </p:sp>
    </p:spTree>
    <p:extLst>
      <p:ext uri="{BB962C8B-B14F-4D97-AF65-F5344CB8AC3E}">
        <p14:creationId xmlns:p14="http://schemas.microsoft.com/office/powerpoint/2010/main" val="36435053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Raspian Buster</a:t>
            </a:r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981" y="1600200"/>
            <a:ext cx="6876037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10413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</a:t>
            </a:r>
            <a:r>
              <a:rPr lang="en-US" dirty="0" err="1"/>
              <a:t>Raspi-Config</a:t>
            </a:r>
            <a:endParaRPr lang="en-US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28600" y="3429000"/>
            <a:ext cx="3931258" cy="3365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FFA6A6D-1C48-4AAB-9993-686D76074E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457200"/>
            <a:ext cx="2795588" cy="29078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C6E814-46E1-45D0-B69D-844D288E14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200" y="3434577"/>
            <a:ext cx="3657600" cy="334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380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EC530-6A50-4F80-9969-E7995EA55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Think About the Scope of Your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0DB77-65D1-42FF-8972-88FCEABA0C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Many projects try to reach too far. Start simple and improve over the semester.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This a little ahead on what might be wanted.  For example, it is easier to get a board with Wi-Fi than add it later.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Does your project need analog I/O? Some systems have it built in, other need addon boards.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Hardware is only part of the picture; most projects need more time to write and debug the software.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When possible have two of any critical hardware piece. At the last minute, hardware breaks or gets damage.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 not procrastinate! </a:t>
            </a:r>
          </a:p>
        </p:txBody>
      </p:sp>
    </p:spTree>
    <p:extLst>
      <p:ext uri="{BB962C8B-B14F-4D97-AF65-F5344CB8AC3E}">
        <p14:creationId xmlns:p14="http://schemas.microsoft.com/office/powerpoint/2010/main" val="27386171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2144077"/>
            <a:ext cx="6781800" cy="4323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Terminal Window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2895600" y="1657066"/>
            <a:ext cx="344100" cy="609600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429000" y="1524000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here once</a:t>
            </a:r>
          </a:p>
        </p:txBody>
      </p:sp>
    </p:spTree>
    <p:extLst>
      <p:ext uri="{BB962C8B-B14F-4D97-AF65-F5344CB8AC3E}">
        <p14:creationId xmlns:p14="http://schemas.microsoft.com/office/powerpoint/2010/main" val="14967852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Terminal window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816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ls = list files in directory ls –l = List long ls –a = List all</a:t>
            </a:r>
          </a:p>
          <a:p>
            <a:r>
              <a:rPr lang="en-US" dirty="0"/>
              <a:t>cd (</a:t>
            </a:r>
            <a:r>
              <a:rPr lang="en-US" dirty="0" err="1"/>
              <a:t>dir</a:t>
            </a:r>
            <a:r>
              <a:rPr lang="en-US" dirty="0"/>
              <a:t> name) = change directory</a:t>
            </a:r>
          </a:p>
          <a:p>
            <a:r>
              <a:rPr lang="en-US" dirty="0" err="1"/>
              <a:t>df</a:t>
            </a:r>
            <a:r>
              <a:rPr lang="en-US" dirty="0"/>
              <a:t> –h = Show file systems sizes and usage </a:t>
            </a:r>
          </a:p>
          <a:p>
            <a:r>
              <a:rPr lang="en-US" dirty="0" err="1"/>
              <a:t>nano</a:t>
            </a:r>
            <a:r>
              <a:rPr lang="en-US" dirty="0"/>
              <a:t> (file) = Simple intuitive text editor</a:t>
            </a:r>
          </a:p>
          <a:p>
            <a:r>
              <a:rPr lang="en-US" dirty="0"/>
              <a:t>vi (file) = Simple powerful non-intuitive text editor.</a:t>
            </a:r>
          </a:p>
          <a:p>
            <a:r>
              <a:rPr lang="en-US" dirty="0"/>
              <a:t>cat (file) = output the contents of a file</a:t>
            </a:r>
          </a:p>
          <a:p>
            <a:r>
              <a:rPr lang="en-US" dirty="0"/>
              <a:t>less (file) = output a file one page at a time</a:t>
            </a:r>
          </a:p>
          <a:p>
            <a:r>
              <a:rPr lang="en-US" dirty="0"/>
              <a:t>apt install (package) = get a package to install </a:t>
            </a:r>
          </a:p>
          <a:p>
            <a:r>
              <a:rPr lang="en-US" dirty="0"/>
              <a:t>apt update = update packages</a:t>
            </a:r>
          </a:p>
          <a:p>
            <a:r>
              <a:rPr lang="en-US" dirty="0"/>
              <a:t>apt-cache show (key word) = show available packages </a:t>
            </a:r>
          </a:p>
          <a:p>
            <a:r>
              <a:rPr lang="en-US" dirty="0" err="1"/>
              <a:t>sudo</a:t>
            </a:r>
            <a:r>
              <a:rPr lang="en-US" dirty="0"/>
              <a:t> = next command execute as root</a:t>
            </a:r>
          </a:p>
          <a:p>
            <a:r>
              <a:rPr lang="en-US" dirty="0"/>
              <a:t>ifconfig = show the </a:t>
            </a:r>
            <a:r>
              <a:rPr lang="en-US" dirty="0" err="1"/>
              <a:t>ip</a:t>
            </a:r>
            <a:r>
              <a:rPr lang="en-US" dirty="0"/>
              <a:t> interface connections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DB9EC3-BE5F-4BF3-83A1-3886535B325B}"/>
              </a:ext>
            </a:extLst>
          </p:cNvPr>
          <p:cNvSpPr txBox="1"/>
          <p:nvPr/>
        </p:nvSpPr>
        <p:spPr>
          <a:xfrm>
            <a:off x="533400" y="1254323"/>
            <a:ext cx="8305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hlinkClick r:id="rId2"/>
              </a:rPr>
              <a:t>https://www.tomshardware.com/reviews/raspberry-pi-command-line-commands,6159.html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345437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600" y="155988"/>
            <a:ext cx="8229600" cy="990600"/>
          </a:xfrm>
        </p:spPr>
        <p:txBody>
          <a:bodyPr/>
          <a:lstStyle/>
          <a:p>
            <a:pPr algn="ctr"/>
            <a:r>
              <a:rPr lang="en-US" dirty="0"/>
              <a:t>Fun with Octave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C9DE90-D563-4113-B6C0-2D60D351F3BD}"/>
              </a:ext>
            </a:extLst>
          </p:cNvPr>
          <p:cNvSpPr txBox="1"/>
          <p:nvPr/>
        </p:nvSpPr>
        <p:spPr>
          <a:xfrm>
            <a:off x="1066800" y="6392074"/>
            <a:ext cx="708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Exit When done.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1C6AC5-5763-41B2-9EA4-CF7EF40DAB41}"/>
              </a:ext>
            </a:extLst>
          </p:cNvPr>
          <p:cNvSpPr txBox="1"/>
          <p:nvPr/>
        </p:nvSpPr>
        <p:spPr>
          <a:xfrm>
            <a:off x="213279" y="2971800"/>
            <a:ext cx="1447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&gt;&gt; </a:t>
            </a:r>
            <a:r>
              <a:rPr lang="en-US" dirty="0" err="1"/>
              <a:t>sin_plot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560589-B940-472C-BC28-0F0C3B334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747677"/>
            <a:ext cx="2819400" cy="1089138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10292D4-0C40-4600-AB87-588EDF405A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19401" y="1851040"/>
            <a:ext cx="6111320" cy="456643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B17FF33-8264-450F-ADD5-D5BE8AA1A69C}"/>
              </a:ext>
            </a:extLst>
          </p:cNvPr>
          <p:cNvCxnSpPr/>
          <p:nvPr/>
        </p:nvCxnSpPr>
        <p:spPr>
          <a:xfrm flipH="1">
            <a:off x="2590800" y="1371600"/>
            <a:ext cx="838200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56374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Matlab</a:t>
            </a:r>
            <a:r>
              <a:rPr lang="en-US" dirty="0"/>
              <a:t>® and Raspberry 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3951510"/>
            <a:ext cx="8229600" cy="2525490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Matlab</a:t>
            </a:r>
            <a:r>
              <a:rPr lang="en-US" dirty="0"/>
              <a:t> only runs on PC, or other Intel/AMD computers.</a:t>
            </a:r>
          </a:p>
          <a:p>
            <a:r>
              <a:rPr lang="en-US" dirty="0" err="1"/>
              <a:t>Matlab</a:t>
            </a:r>
            <a:r>
              <a:rPr lang="en-US" dirty="0"/>
              <a:t> can connect and run commands that controls hardware.</a:t>
            </a:r>
          </a:p>
          <a:p>
            <a:r>
              <a:rPr lang="en-US" dirty="0"/>
              <a:t>The Student version of </a:t>
            </a:r>
            <a:r>
              <a:rPr lang="en-US" dirty="0" err="1"/>
              <a:t>Matlab</a:t>
            </a:r>
            <a:r>
              <a:rPr lang="en-US" dirty="0"/>
              <a:t> comes with all the controls, many tool boxes and Simulink.  </a:t>
            </a:r>
          </a:p>
          <a:p>
            <a:r>
              <a:rPr lang="en-US" dirty="0"/>
              <a:t>The Student version can ONLY be used by students to meet course requirements and perform research at degree granting institutions.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952750" y="1371600"/>
            <a:ext cx="6115050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&gt;&gt; </a:t>
            </a:r>
            <a:r>
              <a:rPr lang="en-US" sz="1100" dirty="0" err="1"/>
              <a:t>rpi</a:t>
            </a:r>
            <a:r>
              <a:rPr lang="en-US" sz="1100" dirty="0"/>
              <a:t> = </a:t>
            </a:r>
            <a:r>
              <a:rPr lang="en-US" sz="1100" dirty="0" err="1"/>
              <a:t>raspi</a:t>
            </a:r>
            <a:r>
              <a:rPr lang="en-US" sz="1100" dirty="0"/>
              <a:t>(‘</a:t>
            </a:r>
            <a:r>
              <a:rPr lang="en-US" sz="1100" dirty="0" err="1"/>
              <a:t>Address',‘User',‘Password</a:t>
            </a:r>
            <a:r>
              <a:rPr lang="en-US" sz="1100" dirty="0"/>
              <a:t>');</a:t>
            </a:r>
          </a:p>
          <a:p>
            <a:r>
              <a:rPr lang="en-US" sz="1100" dirty="0"/>
              <a:t>&gt;&gt; mcp3208 = </a:t>
            </a:r>
            <a:r>
              <a:rPr lang="en-US" sz="1100" dirty="0" err="1"/>
              <a:t>spidev</a:t>
            </a:r>
            <a:r>
              <a:rPr lang="en-US" sz="1100" dirty="0"/>
              <a:t>(</a:t>
            </a:r>
            <a:r>
              <a:rPr lang="en-US" sz="1100" dirty="0" err="1"/>
              <a:t>rpi</a:t>
            </a:r>
            <a:r>
              <a:rPr lang="en-US" sz="1100" dirty="0"/>
              <a:t>, 'CE0');</a:t>
            </a:r>
          </a:p>
          <a:p>
            <a:r>
              <a:rPr lang="en-US" sz="1100" dirty="0"/>
              <a:t>&gt;&gt; for </a:t>
            </a:r>
            <a:r>
              <a:rPr lang="en-US" sz="1100" dirty="0" err="1"/>
              <a:t>i</a:t>
            </a:r>
            <a:r>
              <a:rPr lang="en-US" sz="1100" dirty="0"/>
              <a:t>=1:8</a:t>
            </a:r>
          </a:p>
          <a:p>
            <a:r>
              <a:rPr lang="en-US" sz="1100" dirty="0"/>
              <a:t>[v(</a:t>
            </a:r>
            <a:r>
              <a:rPr lang="en-US" sz="1100" dirty="0" err="1"/>
              <a:t>i</a:t>
            </a:r>
            <a:r>
              <a:rPr lang="en-US" sz="1100" dirty="0"/>
              <a:t>),t(</a:t>
            </a:r>
            <a:r>
              <a:rPr lang="en-US" sz="1100" dirty="0" err="1"/>
              <a:t>i</a:t>
            </a:r>
            <a:r>
              <a:rPr lang="en-US" sz="1100" dirty="0"/>
              <a:t>)] = </a:t>
            </a:r>
            <a:r>
              <a:rPr lang="en-US" sz="1100" dirty="0" err="1"/>
              <a:t>DAC_Read</a:t>
            </a:r>
            <a:r>
              <a:rPr lang="en-US" sz="1100" dirty="0"/>
              <a:t>(mcp3208,i);</a:t>
            </a:r>
          </a:p>
          <a:p>
            <a:r>
              <a:rPr lang="en-US" sz="1100" dirty="0"/>
              <a:t>end</a:t>
            </a:r>
          </a:p>
          <a:p>
            <a:r>
              <a:rPr lang="en-US" sz="1100" dirty="0"/>
              <a:t>&gt;&gt; t</a:t>
            </a:r>
          </a:p>
          <a:p>
            <a:r>
              <a:rPr lang="en-US" sz="1100" dirty="0"/>
              <a:t>t =  66.4532   65.7501   67.1563   66.5411   67.0684   67.1563   67.5958   67.7716</a:t>
            </a:r>
          </a:p>
          <a:p>
            <a:endParaRPr lang="en-US" sz="1100" dirty="0"/>
          </a:p>
          <a:p>
            <a:r>
              <a:rPr lang="en-US" sz="1100" dirty="0"/>
              <a:t>&gt;&gt; </a:t>
            </a:r>
            <a:r>
              <a:rPr lang="it-IT" sz="1100" dirty="0"/>
              <a:t>scanI2CBus(rpi,'i2c-1')</a:t>
            </a:r>
          </a:p>
          <a:p>
            <a:r>
              <a:rPr lang="it-IT" sz="1100" dirty="0"/>
              <a:t>ans =  1×4 cell array</a:t>
            </a:r>
          </a:p>
          <a:p>
            <a:r>
              <a:rPr lang="it-IT" sz="1100" dirty="0"/>
              <a:t>    '0x20'    '0x39'    '0x3E'    '0x68'</a:t>
            </a:r>
            <a:endParaRPr lang="en-US" sz="1100" dirty="0"/>
          </a:p>
        </p:txBody>
      </p:sp>
      <p:grpSp>
        <p:nvGrpSpPr>
          <p:cNvPr id="6" name="Group 5"/>
          <p:cNvGrpSpPr/>
          <p:nvPr/>
        </p:nvGrpSpPr>
        <p:grpSpPr>
          <a:xfrm>
            <a:off x="381000" y="1292370"/>
            <a:ext cx="2571750" cy="2659140"/>
            <a:chOff x="381000" y="1292370"/>
            <a:chExt cx="2571750" cy="265914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000" y="1292370"/>
              <a:ext cx="2571750" cy="26591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990600" y="1676400"/>
              <a:ext cx="304800" cy="76200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597412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3000" dirty="0"/>
              <a:t>Ways to get applications and software 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8839200" cy="4876800"/>
          </a:xfrm>
        </p:spPr>
        <p:txBody>
          <a:bodyPr/>
          <a:lstStyle/>
          <a:p>
            <a:r>
              <a:rPr lang="en-US" dirty="0"/>
              <a:t>apt-cache search [package]</a:t>
            </a:r>
          </a:p>
          <a:p>
            <a:r>
              <a:rPr lang="en-US" dirty="0" err="1"/>
              <a:t>sudo</a:t>
            </a:r>
            <a:r>
              <a:rPr lang="en-US" dirty="0"/>
              <a:t> apt install [package] octave, </a:t>
            </a:r>
            <a:r>
              <a:rPr lang="en-US" dirty="0" err="1"/>
              <a:t>mysql</a:t>
            </a:r>
            <a:r>
              <a:rPr lang="en-US" dirty="0"/>
              <a:t>, git, python-pip…</a:t>
            </a:r>
          </a:p>
          <a:p>
            <a:r>
              <a:rPr lang="en-US" dirty="0"/>
              <a:t>pip install ‘Some Application’</a:t>
            </a:r>
          </a:p>
          <a:p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easy_install</a:t>
            </a:r>
            <a:r>
              <a:rPr lang="en-US" dirty="0"/>
              <a:t> –U [Python Package] </a:t>
            </a:r>
            <a:r>
              <a:rPr lang="en-US" dirty="0" err="1"/>
              <a:t>spidev</a:t>
            </a:r>
            <a:r>
              <a:rPr lang="en-US" dirty="0"/>
              <a:t>, </a:t>
            </a:r>
            <a:r>
              <a:rPr lang="en-US" dirty="0" err="1"/>
              <a:t>Rpi.GPIO</a:t>
            </a:r>
            <a:endParaRPr lang="en-US" dirty="0"/>
          </a:p>
          <a:p>
            <a:r>
              <a:rPr lang="en-US" dirty="0" err="1"/>
              <a:t>git</a:t>
            </a:r>
            <a:r>
              <a:rPr lang="en-US" dirty="0"/>
              <a:t> clone git://[package site] git.osmocom.org/</a:t>
            </a:r>
            <a:r>
              <a:rPr lang="en-US" dirty="0" err="1"/>
              <a:t>rtl-sdr-git</a:t>
            </a:r>
            <a:endParaRPr lang="en-US" dirty="0"/>
          </a:p>
          <a:p>
            <a:r>
              <a:rPr lang="en-US" dirty="0"/>
              <a:t>Download “</a:t>
            </a:r>
            <a:r>
              <a:rPr lang="en-US" dirty="0" err="1"/>
              <a:t>tgz</a:t>
            </a:r>
            <a:r>
              <a:rPr lang="en-US" dirty="0"/>
              <a:t>” file.  tar –</a:t>
            </a:r>
            <a:r>
              <a:rPr lang="en-US" dirty="0" err="1"/>
              <a:t>xzf</a:t>
            </a:r>
            <a:r>
              <a:rPr lang="en-US" dirty="0"/>
              <a:t> package.tgz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9B312D-C7E8-4391-AD52-C23404E4B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810000"/>
            <a:ext cx="61341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2297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534400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Connect to internet and download package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66800" y="2819400"/>
            <a:ext cx="586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a web page to </a:t>
            </a:r>
            <a:r>
              <a:rPr lang="en-US" dirty="0">
                <a:hlinkClick r:id="rId2"/>
              </a:rPr>
              <a:t>www.google.com</a:t>
            </a:r>
            <a:endParaRPr lang="en-US" dirty="0"/>
          </a:p>
          <a:p>
            <a:r>
              <a:rPr lang="en-US" dirty="0"/>
              <a:t>Open a terminal and “apt-cache search spice”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66800" y="5791200"/>
            <a:ext cx="4953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sudo</a:t>
            </a:r>
            <a:r>
              <a:rPr lang="en-US" dirty="0"/>
              <a:t> apt install oregano  </a:t>
            </a:r>
          </a:p>
          <a:p>
            <a:r>
              <a:rPr lang="en-US" dirty="0"/>
              <a:t>           </a:t>
            </a:r>
          </a:p>
          <a:p>
            <a:r>
              <a:rPr lang="en-US" dirty="0"/>
              <a:t>&lt;- install oregano spice simulation program -&gt;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9BFFAF-6F4B-4168-AC4C-BD0A64266A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400085"/>
            <a:ext cx="2857500" cy="10096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90CCDB6-79DC-4DC3-9654-14C067E7E4F1}"/>
              </a:ext>
            </a:extLst>
          </p:cNvPr>
          <p:cNvSpPr txBox="1"/>
          <p:nvPr/>
        </p:nvSpPr>
        <p:spPr>
          <a:xfrm>
            <a:off x="3810000" y="1524000"/>
            <a:ext cx="2857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Verify Connection to Wireless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A14255-8798-4380-8616-110E2C4920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4233267"/>
            <a:ext cx="6019800" cy="16097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A483981-CC31-4193-9B8F-CF4CBB00AF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800" y="3587949"/>
            <a:ext cx="5324475" cy="5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649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990600"/>
          </a:xfrm>
        </p:spPr>
        <p:txBody>
          <a:bodyPr/>
          <a:lstStyle/>
          <a:p>
            <a:r>
              <a:rPr lang="en-US" dirty="0"/>
              <a:t>Web Pages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76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It is very easy to set up a Raspberry Pi to serve Web Pages</a:t>
            </a:r>
            <a:endParaRPr lang="en-US" sz="1700" dirty="0"/>
          </a:p>
          <a:p>
            <a:pPr marL="0" indent="0">
              <a:buNone/>
            </a:pPr>
            <a:r>
              <a:rPr lang="en-US" sz="1700" dirty="0"/>
              <a:t>Open a web browser and go to “localhost” click on the “</a:t>
            </a:r>
            <a:r>
              <a:rPr lang="en-US" sz="1700" dirty="0" err="1"/>
              <a:t>Pi_User_Test_Page</a:t>
            </a:r>
            <a:r>
              <a:rPr lang="en-US" sz="1700" dirty="0"/>
              <a:t>” link</a:t>
            </a:r>
          </a:p>
          <a:p>
            <a:pPr marL="0" indent="0">
              <a:buNone/>
            </a:pPr>
            <a:r>
              <a:rPr lang="en-US" sz="1700" dirty="0"/>
              <a:t>Now in a terminal window</a:t>
            </a:r>
          </a:p>
          <a:p>
            <a:pPr marL="0" indent="0">
              <a:buNone/>
            </a:pPr>
            <a:r>
              <a:rPr lang="en-US" sz="1700" dirty="0"/>
              <a:t> </a:t>
            </a:r>
            <a:r>
              <a:rPr lang="en-US" sz="1700" dirty="0">
                <a:solidFill>
                  <a:srgbClr val="0070C0"/>
                </a:solidFill>
              </a:rPr>
              <a:t>cd </a:t>
            </a:r>
            <a:r>
              <a:rPr lang="en-US" sz="1700" dirty="0" err="1">
                <a:solidFill>
                  <a:srgbClr val="0070C0"/>
                </a:solidFill>
              </a:rPr>
              <a:t>CSU_Pi_Class</a:t>
            </a:r>
            <a:r>
              <a:rPr lang="en-US" sz="1700" dirty="0">
                <a:solidFill>
                  <a:srgbClr val="0070C0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1700" dirty="0"/>
              <a:t>edit the test.html file in your home directory using nano.</a:t>
            </a:r>
          </a:p>
          <a:p>
            <a:pPr marL="0" indent="0">
              <a:buNone/>
            </a:pPr>
            <a:r>
              <a:rPr lang="en-US" sz="1700" dirty="0">
                <a:solidFill>
                  <a:srgbClr val="0070C0"/>
                </a:solidFill>
              </a:rPr>
              <a:t>nano test.html</a:t>
            </a:r>
          </a:p>
          <a:p>
            <a:pPr marL="0" indent="0">
              <a:buNone/>
            </a:pPr>
            <a:r>
              <a:rPr lang="en-US" sz="1700" dirty="0"/>
              <a:t>&lt;</a:t>
            </a:r>
            <a:r>
              <a:rPr lang="en-US" sz="1700" dirty="0" err="1"/>
              <a:t>ctl</a:t>
            </a:r>
            <a:r>
              <a:rPr lang="en-US" sz="1700" dirty="0"/>
              <a:t>-o&gt;&lt;</a:t>
            </a:r>
            <a:r>
              <a:rPr lang="en-US" sz="1700" dirty="0" err="1"/>
              <a:t>ctl</a:t>
            </a:r>
            <a:r>
              <a:rPr lang="en-US" sz="1700" dirty="0"/>
              <a:t>-x&gt; to save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r>
              <a:rPr lang="en-US" sz="1700" dirty="0"/>
              <a:t>Refresh the webpage to</a:t>
            </a:r>
          </a:p>
          <a:p>
            <a:pPr marL="0" indent="0">
              <a:buNone/>
            </a:pPr>
            <a:r>
              <a:rPr lang="en-US" sz="1700" dirty="0"/>
              <a:t>See </a:t>
            </a:r>
            <a:r>
              <a:rPr lang="en-US" sz="1700"/>
              <a:t>your edits.</a:t>
            </a:r>
            <a:endParaRPr lang="en-US" sz="17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878B7B-CA15-4BC5-A9B0-620167CCB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0" y="2857500"/>
            <a:ext cx="61722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5739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Full LAMP Stack (Linux Apache MySQL PHP)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AA6B56-5DBB-4DCF-B7C0-CFA94BEA1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" y="1295400"/>
            <a:ext cx="7810500" cy="571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ECB39D3-D520-4585-B13E-638E3AA9D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66900"/>
            <a:ext cx="8162925" cy="1743075"/>
          </a:xfrm>
          <a:prstGeom prst="rect">
            <a:avLst/>
          </a:prstGeom>
        </p:spPr>
      </p:pic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65119" y="2895600"/>
            <a:ext cx="5109729" cy="3827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347966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3CCDF-0332-4B2B-9CA4-1FB529AE8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GUI’s via Python </a:t>
            </a:r>
            <a:r>
              <a:rPr lang="en-US" dirty="0" err="1"/>
              <a:t>Tkinter</a:t>
            </a:r>
            <a:r>
              <a:rPr lang="en-US" dirty="0"/>
              <a:t>, </a:t>
            </a:r>
            <a:r>
              <a:rPr lang="en-US" dirty="0" err="1"/>
              <a:t>Pygame</a:t>
            </a:r>
            <a:r>
              <a:rPr lang="en-US" dirty="0"/>
              <a:t>, Qt, GTK+ and </a:t>
            </a:r>
            <a:r>
              <a:rPr lang="en-US" dirty="0" err="1"/>
              <a:t>Wx</a:t>
            </a:r>
            <a:r>
              <a:rPr lang="en-US" dirty="0"/>
              <a:t> Widgets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C20C85-04B1-4116-A352-FE337F699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800" y="1614487"/>
            <a:ext cx="4581525" cy="4953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FB3BA4-21F7-4A6B-BAA5-217E849FD8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614487"/>
            <a:ext cx="2705100" cy="23336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24C932-51DA-4651-B90C-1B0F5B3E40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0000"/>
          <a:stretch/>
        </p:blipFill>
        <p:spPr>
          <a:xfrm>
            <a:off x="304801" y="4038599"/>
            <a:ext cx="4030102" cy="76200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63FA984-1563-410B-9512-972E4347BD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1" y="4891087"/>
            <a:ext cx="2281237" cy="806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1934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Raspberry Pi as Wireless Access Point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8173" y="1600200"/>
            <a:ext cx="7927653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28600" y="6444734"/>
            <a:ext cx="89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https://learn.adafruit.com/setting-up-a-raspberry-pi-as-a-wifi-access-point?view=all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6A4CB4-3E5C-4CB8-A2EE-7C0A893F6F5A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3116172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0A8C0-99A1-478F-A094-797406D0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Programming Languages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2870CD-D432-46E5-9B80-E2BF7A9BDE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5642" y="1600200"/>
            <a:ext cx="5672716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6131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SDR and </a:t>
            </a:r>
            <a:r>
              <a:rPr lang="en-US" dirty="0" err="1"/>
              <a:t>GNURadio</a:t>
            </a:r>
            <a:r>
              <a:rPr lang="en-US" dirty="0"/>
              <a:t> Example</a:t>
            </a:r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384299"/>
            <a:ext cx="8839200" cy="54017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1D5749-2EA4-4EBF-A274-839DB1C5F99C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37150450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D46E8-3CDE-4219-8333-87D34B70A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err="1"/>
              <a:t>GNURadio</a:t>
            </a:r>
            <a:r>
              <a:rPr lang="en-US" dirty="0"/>
              <a:t> and Raspberry Pi</a:t>
            </a:r>
            <a:br>
              <a:rPr lang="en-US" dirty="0"/>
            </a:br>
            <a:r>
              <a:rPr lang="en-US" dirty="0"/>
              <a:t>10.5 GHz Radar Test Range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8427A1D-05AC-4FE9-BF5E-06DCBEC6BB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9731" y="1600200"/>
            <a:ext cx="7404537" cy="4876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7996D1-82DA-412D-B6A8-81CDE82113ED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200131803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CA2D0-5FB7-40C9-B90A-4523058F8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One more SDR Example </a:t>
            </a:r>
            <a:br>
              <a:rPr lang="en-US" dirty="0"/>
            </a:br>
            <a:r>
              <a:rPr lang="en-US" dirty="0"/>
              <a:t>Receiving NOAA Satellite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5B49C2-3A2D-48F2-8466-15C9532D494B}"/>
              </a:ext>
            </a:extLst>
          </p:cNvPr>
          <p:cNvSpPr txBox="1"/>
          <p:nvPr/>
        </p:nvSpPr>
        <p:spPr>
          <a:xfrm>
            <a:off x="266700" y="1550050"/>
            <a:ext cx="861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http://www.instructables.com/id/Raspberry-Pi-NOAA-Weather-Satellite-Receiver/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D982A2B-A860-4262-AAE9-A89E1B39D7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35960"/>
            <a:ext cx="8229600" cy="3805279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DEEC81-514F-43FD-BA29-07B6519B9862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19051964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Touch Screen from </a:t>
            </a:r>
            <a:r>
              <a:rPr lang="en-US" dirty="0" err="1"/>
              <a:t>RPi</a:t>
            </a:r>
            <a:r>
              <a:rPr lang="en-US" dirty="0"/>
              <a:t> Foundation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83882" y="1600200"/>
            <a:ext cx="6176236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8DB9FFF-C248-415E-9B79-08A86302054B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278367466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8F367-722D-40FC-B0C8-EAA9FEEFB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Addon Hardware</a:t>
            </a:r>
            <a:br>
              <a:rPr lang="en-US" dirty="0"/>
            </a:br>
            <a:r>
              <a:rPr lang="en-US" dirty="0"/>
              <a:t>Pi Camera – uses built in port.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BC31094-7360-4E69-B65B-A17F13FFB2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9719" y="1600200"/>
            <a:ext cx="6044562" cy="4876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3578E5C-6337-4C49-9C76-A740209CFB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6098330"/>
            <a:ext cx="964881" cy="3786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936096-6BD7-41C2-A8B7-6F1F6B5315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9719" y="1600200"/>
            <a:ext cx="4086225" cy="4476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DF967F-E401-4A71-A230-F45934CEDC3D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4298398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EC72A-E7E2-4E07-977D-987E3939C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and Web Page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FCBE55-B36A-46F8-B2D1-49EB5B3C48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767569"/>
            <a:ext cx="8229600" cy="45420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2464E0-A18E-468D-8006-82A831EF010F}"/>
              </a:ext>
            </a:extLst>
          </p:cNvPr>
          <p:cNvSpPr txBox="1"/>
          <p:nvPr/>
        </p:nvSpPr>
        <p:spPr>
          <a:xfrm>
            <a:off x="685800" y="6248400"/>
            <a:ext cx="7924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https://elinux.org/RPi-Cam-Web-Interface</a:t>
            </a:r>
            <a:r>
              <a:rPr lang="en-US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A2FB08-DFB5-40F5-A216-2FA568AE74B8}"/>
              </a:ext>
            </a:extLst>
          </p:cNvPr>
          <p:cNvSpPr txBox="1"/>
          <p:nvPr/>
        </p:nvSpPr>
        <p:spPr>
          <a:xfrm>
            <a:off x="533400" y="1386569"/>
            <a:ext cx="6629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Web browser to home page and click “</a:t>
            </a:r>
            <a:r>
              <a:rPr lang="en-US" dirty="0" err="1">
                <a:solidFill>
                  <a:srgbClr val="0070C0"/>
                </a:solidFill>
              </a:rPr>
              <a:t>Camera_Page</a:t>
            </a:r>
            <a:r>
              <a:rPr lang="en-US" dirty="0"/>
              <a:t>”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C0EA5B-B647-4349-A0BE-B1BCFF8B2A7F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25152930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81600-A964-41D7-81F3-A749C90A6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SmartiPi</a:t>
            </a:r>
            <a:r>
              <a:rPr lang="en-US" dirty="0"/>
              <a:t> With Camera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994F2B7-CE4B-4039-B9C3-624CD7583F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5962" y="2486025"/>
            <a:ext cx="5172075" cy="310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6605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Raspberry Pi I/O</a:t>
            </a:r>
            <a:r>
              <a:rPr lang="en-US" baseline="30000" dirty="0"/>
              <a:t>*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UART/Serial – 2 Wire interface 3.3V</a:t>
            </a:r>
          </a:p>
          <a:p>
            <a:pPr lvl="1"/>
            <a:r>
              <a:rPr lang="en-US" dirty="0"/>
              <a:t>Good for GPS, RS-232 Monitor, and many others.</a:t>
            </a:r>
          </a:p>
          <a:p>
            <a:pPr lvl="1"/>
            <a:r>
              <a:rPr lang="en-US" dirty="0"/>
              <a:t>Baud rates up to 115200 bps</a:t>
            </a:r>
          </a:p>
          <a:p>
            <a:r>
              <a:rPr lang="en-US" sz="2200" dirty="0"/>
              <a:t>SPI Serial 4 Wire interface. (MOSI, MISO, SCLK, CE) 3.3V</a:t>
            </a:r>
          </a:p>
          <a:p>
            <a:pPr lvl="1"/>
            <a:r>
              <a:rPr lang="en-US" dirty="0"/>
              <a:t>2 Chip Selects built in. Easy connections to many serial sensors.</a:t>
            </a:r>
          </a:p>
          <a:p>
            <a:pPr lvl="1"/>
            <a:r>
              <a:rPr lang="en-US" dirty="0"/>
              <a:t>Speeds can be between 8KHz to 125MHz</a:t>
            </a:r>
          </a:p>
          <a:p>
            <a:pPr lvl="1"/>
            <a:r>
              <a:rPr lang="en-US" dirty="0"/>
              <a:t>This can be used to run an LCD Screen</a:t>
            </a:r>
          </a:p>
          <a:p>
            <a:r>
              <a:rPr lang="en-US" dirty="0"/>
              <a:t>I</a:t>
            </a:r>
            <a:r>
              <a:rPr lang="en-US" baseline="30000" dirty="0"/>
              <a:t>2</a:t>
            </a:r>
            <a:r>
              <a:rPr lang="en-US" dirty="0"/>
              <a:t>C Serial 2 Wire Interface. (SDA, SDL) 3.3V</a:t>
            </a:r>
          </a:p>
          <a:p>
            <a:pPr lvl="1"/>
            <a:r>
              <a:rPr lang="en-US" dirty="0"/>
              <a:t>Multiple devices with 7 bit address. Up to 127 - 11 </a:t>
            </a:r>
          </a:p>
          <a:p>
            <a:pPr lvl="1"/>
            <a:r>
              <a:rPr lang="en-US" dirty="0"/>
              <a:t>Much slower 400Kbps For Raspberry Pi.  </a:t>
            </a:r>
          </a:p>
          <a:p>
            <a:pPr lvl="1"/>
            <a:r>
              <a:rPr lang="en-US" dirty="0"/>
              <a:t>Great for touch screen sensors.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6477000"/>
            <a:ext cx="7696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From www.raspberrypi.org/forums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8557" y="5410200"/>
            <a:ext cx="3975418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5378129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GPIO Pin out*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" y="6477000"/>
            <a:ext cx="883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*From http://pi.gadgetoid.com/pinout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3400" y="1371600"/>
            <a:ext cx="3543300" cy="3781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8200" y="1371600"/>
            <a:ext cx="3543300" cy="222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267200" y="4038600"/>
            <a:ext cx="4648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Note: </a:t>
            </a:r>
            <a:r>
              <a:rPr lang="en-US" sz="2400" dirty="0"/>
              <a:t>GPIO pins are 3.3V Only</a:t>
            </a:r>
          </a:p>
          <a:p>
            <a:r>
              <a:rPr lang="en-US" sz="2400" dirty="0"/>
              <a:t>A 5V input will cause damage to the Raspberry Pi!!!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3400" y="5238929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 A and B Pin Out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48200" y="83820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Others Extra pins</a:t>
            </a:r>
          </a:p>
        </p:txBody>
      </p:sp>
    </p:spTree>
    <p:extLst>
      <p:ext uri="{BB962C8B-B14F-4D97-AF65-F5344CB8AC3E}">
        <p14:creationId xmlns:p14="http://schemas.microsoft.com/office/powerpoint/2010/main" val="306616893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 Hats – Hardware for the Raspberry Pi</a:t>
            </a:r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457200" y="1668475"/>
            <a:ext cx="8229600" cy="4740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7392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 Standalone Microprocessor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Targeted size and function.  Right for the job.</a:t>
            </a:r>
          </a:p>
          <a:p>
            <a:endParaRPr lang="en-US" sz="2400" dirty="0"/>
          </a:p>
          <a:p>
            <a:r>
              <a:rPr lang="en-US" sz="2400" dirty="0"/>
              <a:t>Low cost.</a:t>
            </a:r>
          </a:p>
          <a:p>
            <a:endParaRPr lang="en-US" sz="2400" dirty="0"/>
          </a:p>
          <a:p>
            <a:r>
              <a:rPr lang="en-US" sz="2400" dirty="0"/>
              <a:t>Many EVM’s for low cost.</a:t>
            </a:r>
          </a:p>
          <a:p>
            <a:endParaRPr lang="en-US" sz="2400" dirty="0"/>
          </a:p>
          <a:p>
            <a:r>
              <a:rPr lang="en-US" sz="2400" dirty="0"/>
              <a:t>Support from the manufacturer. </a:t>
            </a:r>
          </a:p>
          <a:p>
            <a:endParaRPr lang="en-US" sz="2400" dirty="0"/>
          </a:p>
          <a:p>
            <a:r>
              <a:rPr lang="en-US" sz="2400" dirty="0"/>
              <a:t>Full custom design.  Can make very small.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Need to build circuitry.</a:t>
            </a:r>
          </a:p>
          <a:p>
            <a:endParaRPr lang="en-US" sz="2400" dirty="0"/>
          </a:p>
          <a:p>
            <a:r>
              <a:rPr lang="en-US" sz="2400" dirty="0"/>
              <a:t>Not much Open-source hardware or software</a:t>
            </a:r>
          </a:p>
          <a:p>
            <a:endParaRPr lang="en-US" sz="2400" dirty="0"/>
          </a:p>
          <a:p>
            <a:r>
              <a:rPr lang="en-US" sz="2400" dirty="0"/>
              <a:t>Need to pay for high level language cross compilers.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2EAE70-0891-44FC-92DD-BA29118E7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4651592"/>
            <a:ext cx="3810000" cy="21686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541080-6B7F-4C4C-B0C9-5040A1F34C94}"/>
              </a:ext>
            </a:extLst>
          </p:cNvPr>
          <p:cNvSpPr txBox="1"/>
          <p:nvPr/>
        </p:nvSpPr>
        <p:spPr>
          <a:xfrm>
            <a:off x="4343400" y="4617343"/>
            <a:ext cx="38902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TI</a:t>
            </a:r>
            <a:r>
              <a:rPr lang="en-US" dirty="0"/>
              <a:t> </a:t>
            </a:r>
            <a:r>
              <a:rPr lang="en-US" b="1" dirty="0"/>
              <a:t>LaunchPad™ Development Kit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0627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Other Addon Boards</a:t>
            </a:r>
          </a:p>
        </p:txBody>
      </p:sp>
      <p:pic>
        <p:nvPicPr>
          <p:cNvPr id="4098" name="Picture 2" descr="C:\Users\Chuck Duey\Pictures\20141110_203751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804425"/>
            <a:ext cx="3886200" cy="291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Chuck Duey\Pictures\20141110_203939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05400" y="1804425"/>
            <a:ext cx="4031400" cy="302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1447800"/>
            <a:ext cx="449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Cirrus Logic Audio Card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21000" y="1447800"/>
            <a:ext cx="449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Gertboard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8D1004-6E67-4AC3-838E-794B9D3D46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800" y="5220482"/>
            <a:ext cx="2240718" cy="16761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82D7F8-CE10-456F-9F12-4A2F95F6E7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299" y="5220482"/>
            <a:ext cx="2358207" cy="16800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BED1722-DEDF-42A8-8AE0-E51CAD1CCA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39506" y="5220482"/>
            <a:ext cx="2438400" cy="141159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A09AC29-5006-44E8-8E04-2FC59B490D5F}"/>
              </a:ext>
            </a:extLst>
          </p:cNvPr>
          <p:cNvSpPr txBox="1"/>
          <p:nvPr/>
        </p:nvSpPr>
        <p:spPr>
          <a:xfrm>
            <a:off x="3261055" y="4851150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Pimoroni</a:t>
            </a:r>
            <a:r>
              <a:rPr lang="en-US" dirty="0"/>
              <a:t> DAC Bonnet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6A8BFC-BF61-45EC-B675-F605A5D1A0D4}"/>
              </a:ext>
            </a:extLst>
          </p:cNvPr>
          <p:cNvSpPr txBox="1"/>
          <p:nvPr/>
        </p:nvSpPr>
        <p:spPr>
          <a:xfrm>
            <a:off x="5699455" y="4851150"/>
            <a:ext cx="2530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Adafruit</a:t>
            </a:r>
            <a:r>
              <a:rPr lang="en-US" dirty="0"/>
              <a:t> OLED Bonnet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DD5DF2-CE34-4E72-AB32-008672F80BF9}"/>
              </a:ext>
            </a:extLst>
          </p:cNvPr>
          <p:cNvSpPr txBox="1"/>
          <p:nvPr/>
        </p:nvSpPr>
        <p:spPr>
          <a:xfrm>
            <a:off x="855829" y="4851150"/>
            <a:ext cx="2395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Adafruit</a:t>
            </a:r>
            <a:r>
              <a:rPr lang="en-US" dirty="0"/>
              <a:t> Proto Bonnet</a:t>
            </a:r>
          </a:p>
        </p:txBody>
      </p:sp>
    </p:spTree>
    <p:extLst>
      <p:ext uri="{BB962C8B-B14F-4D97-AF65-F5344CB8AC3E}">
        <p14:creationId xmlns:p14="http://schemas.microsoft.com/office/powerpoint/2010/main" val="400386284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8229600" cy="990600"/>
          </a:xfrm>
        </p:spPr>
        <p:txBody>
          <a:bodyPr>
            <a:normAutofit/>
          </a:bodyPr>
          <a:lstStyle/>
          <a:p>
            <a:r>
              <a:rPr lang="en-US" sz="3200" dirty="0"/>
              <a:t>Franken Chiller Brewery Control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26216" y="1976437"/>
            <a:ext cx="3208259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201" y="1295400"/>
            <a:ext cx="4953000" cy="33473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00" y="4690588"/>
            <a:ext cx="4991101" cy="17143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>
            <a:extLst>
              <a:ext uri="{FF2B5EF4-FFF2-40B4-BE49-F238E27FC236}">
                <a16:creationId xmlns:a16="http://schemas.microsoft.com/office/drawing/2014/main" id="{BEF14BDE-9F1B-48E6-9D57-3CA8C23544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6299" y="0"/>
            <a:ext cx="2148176" cy="19906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3566337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For Fun and Games with the Pi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0" y="1335316"/>
            <a:ext cx="2667000" cy="317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200" y="4596407"/>
            <a:ext cx="6613026" cy="2295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1800" y="1551013"/>
            <a:ext cx="2028825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5615394" y="3325795"/>
            <a:ext cx="4606037" cy="2458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5902345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00295-BE07-40AA-8203-28E7D6F5F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8125"/>
            <a:ext cx="8229600" cy="990600"/>
          </a:xfrm>
        </p:spPr>
        <p:txBody>
          <a:bodyPr/>
          <a:lstStyle/>
          <a:p>
            <a:r>
              <a:rPr lang="en-US" dirty="0"/>
              <a:t>Looking at the I2C bus  HTS221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80291-1E02-4027-BEE9-5643FABC98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823" y="1066800"/>
            <a:ext cx="8229600" cy="50577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i2cdetect –y 1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i2cdump –y 1 0x5f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D12F31-E4EC-40DD-884A-22024D3614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823" y="1524000"/>
            <a:ext cx="3800475" cy="1600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12E380-44EC-466C-8A04-08209846A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890962"/>
            <a:ext cx="5181600" cy="28860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E056AA3-9BE3-4E49-A526-029EDF7E8DEB}"/>
              </a:ext>
            </a:extLst>
          </p:cNvPr>
          <p:cNvSpPr/>
          <p:nvPr/>
        </p:nvSpPr>
        <p:spPr>
          <a:xfrm>
            <a:off x="2421060" y="4589756"/>
            <a:ext cx="914400" cy="152400"/>
          </a:xfrm>
          <a:prstGeom prst="rect">
            <a:avLst/>
          </a:prstGeom>
          <a:solidFill>
            <a:srgbClr val="FFFF00">
              <a:alpha val="21176"/>
            </a:srgb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BC45D5-86DA-40C3-A35B-8713DE47F473}"/>
              </a:ext>
            </a:extLst>
          </p:cNvPr>
          <p:cNvSpPr txBox="1"/>
          <p:nvPr/>
        </p:nvSpPr>
        <p:spPr>
          <a:xfrm>
            <a:off x="4708217" y="3272521"/>
            <a:ext cx="3895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Humidity registers = 0x29 0x28</a:t>
            </a:r>
          </a:p>
          <a:p>
            <a:r>
              <a:rPr lang="en-US" dirty="0"/>
              <a:t>Temperature registers = 0x2b 0x2a</a:t>
            </a:r>
          </a:p>
        </p:txBody>
      </p:sp>
    </p:spTree>
    <p:extLst>
      <p:ext uri="{BB962C8B-B14F-4D97-AF65-F5344CB8AC3E}">
        <p14:creationId xmlns:p14="http://schemas.microsoft.com/office/powerpoint/2010/main" val="364997999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5F530-98F9-4CA7-A35A-7A233C13A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I2C Fun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BBE03-96C0-4108-8812-A76ADBCC69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i2cget –y 1 0x5f 0x20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i2cset –y 1 0x5f 0x20 0x81</a:t>
            </a:r>
          </a:p>
          <a:p>
            <a:pPr marL="0" indent="0">
              <a:buNone/>
            </a:pPr>
            <a:r>
              <a:rPr lang="en-US" dirty="0"/>
              <a:t>i2cget –y 1 0x5f 0x20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21CA7C-380B-4600-95FB-CA735A0DA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899" y="2209800"/>
            <a:ext cx="2990850" cy="3143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4112B90-7F48-42A4-AFD7-D401D8D00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429000"/>
            <a:ext cx="3276600" cy="419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656E69-6697-492B-B6A6-721D8FF685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3848100"/>
            <a:ext cx="3895725" cy="29813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095B824-0CF4-49A6-B614-FD8957BB51D8}"/>
              </a:ext>
            </a:extLst>
          </p:cNvPr>
          <p:cNvSpPr/>
          <p:nvPr/>
        </p:nvSpPr>
        <p:spPr>
          <a:xfrm>
            <a:off x="457200" y="4038600"/>
            <a:ext cx="26837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i2cdump –y 1 0x5f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9DB9E7-1718-4908-A558-3EBD539BE6A3}"/>
              </a:ext>
            </a:extLst>
          </p:cNvPr>
          <p:cNvSpPr txBox="1"/>
          <p:nvPr/>
        </p:nvSpPr>
        <p:spPr>
          <a:xfrm>
            <a:off x="4952999" y="2524125"/>
            <a:ext cx="3895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Humidity registers = 0x29 0x28</a:t>
            </a:r>
          </a:p>
          <a:p>
            <a:r>
              <a:rPr lang="en-US" dirty="0"/>
              <a:t>Temperature registers = 0x2b 0x2a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77E387-6CDD-453F-A490-11974930D03D}"/>
              </a:ext>
            </a:extLst>
          </p:cNvPr>
          <p:cNvSpPr/>
          <p:nvPr/>
        </p:nvSpPr>
        <p:spPr>
          <a:xfrm>
            <a:off x="6629400" y="4572000"/>
            <a:ext cx="914400" cy="152400"/>
          </a:xfrm>
          <a:prstGeom prst="rect">
            <a:avLst/>
          </a:prstGeom>
          <a:solidFill>
            <a:srgbClr val="FFFF00">
              <a:alpha val="21176"/>
            </a:srgb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82102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4D278-4380-4B9D-ACB5-20051872D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33400"/>
            <a:ext cx="9144000" cy="9906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/>
              <a:t>Geany</a:t>
            </a:r>
            <a:r>
              <a:rPr lang="en-US" dirty="0"/>
              <a:t> – A Good Generic Programming IDE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8DA3A51-0299-4190-B045-56B37ABA14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2675" y="1933575"/>
            <a:ext cx="4438650" cy="421005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288E4058-6101-4347-818D-5033FA3593CA}"/>
              </a:ext>
            </a:extLst>
          </p:cNvPr>
          <p:cNvSpPr/>
          <p:nvPr/>
        </p:nvSpPr>
        <p:spPr>
          <a:xfrm flipH="1">
            <a:off x="6553200" y="3048000"/>
            <a:ext cx="685800" cy="45719"/>
          </a:xfrm>
          <a:prstGeom prst="rightArrow">
            <a:avLst/>
          </a:prstGeom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60504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F9A92-4C27-4774-BA12-3B300BF15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Hello World! </a:t>
            </a:r>
            <a:r>
              <a:rPr lang="en-US" dirty="0" err="1"/>
              <a:t>Geany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E478E3A-AEA7-4A46-93DA-7DFB3495D5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1905000"/>
            <a:ext cx="6970417" cy="48768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B3CD06F-142E-4F72-B106-6C47A30CC7B9}"/>
              </a:ext>
            </a:extLst>
          </p:cNvPr>
          <p:cNvCxnSpPr>
            <a:cxnSpLocks/>
          </p:cNvCxnSpPr>
          <p:nvPr/>
        </p:nvCxnSpPr>
        <p:spPr>
          <a:xfrm flipH="1">
            <a:off x="5791200" y="1752600"/>
            <a:ext cx="1066800" cy="6858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B47C10-A1E2-40EE-9B03-08A09EC311E0}"/>
              </a:ext>
            </a:extLst>
          </p:cNvPr>
          <p:cNvSpPr txBox="1"/>
          <p:nvPr/>
        </p:nvSpPr>
        <p:spPr>
          <a:xfrm>
            <a:off x="1600200" y="1371600"/>
            <a:ext cx="6019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Change the code, save and run it.</a:t>
            </a:r>
          </a:p>
        </p:txBody>
      </p:sp>
    </p:spTree>
    <p:extLst>
      <p:ext uri="{BB962C8B-B14F-4D97-AF65-F5344CB8AC3E}">
        <p14:creationId xmlns:p14="http://schemas.microsoft.com/office/powerpoint/2010/main" val="176472036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779571A-7C87-4679-95F1-F7F385EF7B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1905000"/>
            <a:ext cx="6958563" cy="4876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EF9A92-4C27-4774-BA12-3B300BF15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Hello World! </a:t>
            </a:r>
            <a:r>
              <a:rPr lang="en-US" dirty="0" err="1"/>
              <a:t>Geany</a:t>
            </a: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B3CD06F-142E-4F72-B106-6C47A30CC7B9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3876699" y="1752600"/>
            <a:ext cx="923901" cy="6858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B47C10-A1E2-40EE-9B03-08A09EC311E0}"/>
              </a:ext>
            </a:extLst>
          </p:cNvPr>
          <p:cNvSpPr txBox="1"/>
          <p:nvPr/>
        </p:nvSpPr>
        <p:spPr>
          <a:xfrm>
            <a:off x="6172200" y="1371600"/>
            <a:ext cx="1447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Then Run 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F41812-21CA-4600-BF70-DF925AED0C33}"/>
              </a:ext>
            </a:extLst>
          </p:cNvPr>
          <p:cNvSpPr txBox="1"/>
          <p:nvPr/>
        </p:nvSpPr>
        <p:spPr>
          <a:xfrm>
            <a:off x="2841131" y="1383268"/>
            <a:ext cx="2071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Compile the code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3BD52C8-EC07-4E3D-A206-7A192E2AE4F5}"/>
              </a:ext>
            </a:extLst>
          </p:cNvPr>
          <p:cNvCxnSpPr>
            <a:cxnSpLocks/>
          </p:cNvCxnSpPr>
          <p:nvPr/>
        </p:nvCxnSpPr>
        <p:spPr>
          <a:xfrm flipH="1">
            <a:off x="5791200" y="1752600"/>
            <a:ext cx="1066800" cy="6858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885677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0A684-C2F5-44A5-8259-34D522FC5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Accelerometer.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089B5-6BE6-468A-AC26-65D9C2336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295400"/>
            <a:ext cx="8229600" cy="4876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Type: </a:t>
            </a:r>
            <a:r>
              <a:rPr lang="en-US" dirty="0">
                <a:solidFill>
                  <a:srgbClr val="0070C0"/>
                </a:solidFill>
              </a:rPr>
              <a:t>Open accel.py  in </a:t>
            </a:r>
            <a:r>
              <a:rPr lang="en-US" dirty="0" err="1">
                <a:solidFill>
                  <a:srgbClr val="0070C0"/>
                </a:solidFill>
              </a:rPr>
              <a:t>Geany</a:t>
            </a: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D45A5B-2035-4CDB-8FD4-90D34DD3E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828800"/>
            <a:ext cx="5676900" cy="338137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9DCF6D1-2C29-430B-B33E-667741B51F12}"/>
              </a:ext>
            </a:extLst>
          </p:cNvPr>
          <p:cNvCxnSpPr>
            <a:cxnSpLocks/>
          </p:cNvCxnSpPr>
          <p:nvPr/>
        </p:nvCxnSpPr>
        <p:spPr>
          <a:xfrm flipH="1">
            <a:off x="6019800" y="1752600"/>
            <a:ext cx="685800" cy="6858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E4FF217-0838-4792-9FC2-3CFFF801F791}"/>
              </a:ext>
            </a:extLst>
          </p:cNvPr>
          <p:cNvSpPr txBox="1"/>
          <p:nvPr/>
        </p:nvSpPr>
        <p:spPr>
          <a:xfrm>
            <a:off x="5638800" y="1295400"/>
            <a:ext cx="259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Hit Run and tilt the Pi</a:t>
            </a:r>
          </a:p>
        </p:txBody>
      </p:sp>
    </p:spTree>
    <p:extLst>
      <p:ext uri="{BB962C8B-B14F-4D97-AF65-F5344CB8AC3E}">
        <p14:creationId xmlns:p14="http://schemas.microsoft.com/office/powerpoint/2010/main" val="32136176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Weather station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534400" cy="533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rgbClr val="0070C0"/>
                </a:solidFill>
              </a:rPr>
              <a:t>Inside </a:t>
            </a:r>
            <a:r>
              <a:rPr lang="en-US" sz="2200" dirty="0" err="1">
                <a:solidFill>
                  <a:srgbClr val="0070C0"/>
                </a:solidFill>
              </a:rPr>
              <a:t>Geany</a:t>
            </a:r>
            <a:r>
              <a:rPr lang="en-US" sz="2200" dirty="0">
                <a:solidFill>
                  <a:srgbClr val="0070C0"/>
                </a:solidFill>
              </a:rPr>
              <a:t> open the  MiniWeatherStation.py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749C3B-A52D-4A47-A2B7-C8F9CFB85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933" y="1856408"/>
            <a:ext cx="9144000" cy="3754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483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Arduino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Many different I/O’s built in including ADC.</a:t>
            </a:r>
          </a:p>
          <a:p>
            <a:endParaRPr lang="en-US" sz="2400" dirty="0"/>
          </a:p>
          <a:p>
            <a:r>
              <a:rPr lang="en-US" sz="2400" dirty="0"/>
              <a:t>Very nice IDE. (Integrated Development Environment)</a:t>
            </a:r>
          </a:p>
          <a:p>
            <a:endParaRPr lang="en-US" sz="2400" dirty="0"/>
          </a:p>
          <a:p>
            <a:r>
              <a:rPr lang="en-US" sz="2400" dirty="0"/>
              <a:t>Huge opensource community for both hardware and software.</a:t>
            </a:r>
          </a:p>
          <a:p>
            <a:endParaRPr lang="en-US" sz="2400" dirty="0"/>
          </a:p>
          <a:p>
            <a:r>
              <a:rPr lang="en-US" sz="2400" dirty="0"/>
              <a:t>Many premade shields and hardware addons.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ADC lower resolution and slow. Difficult to do audio speeds.</a:t>
            </a:r>
          </a:p>
          <a:p>
            <a:endParaRPr lang="en-US" sz="2400" dirty="0"/>
          </a:p>
          <a:p>
            <a:r>
              <a:rPr lang="en-US" sz="2400" dirty="0"/>
              <a:t>Need to get a Wi-Fi/BT version in advance, or add on for IOT</a:t>
            </a:r>
          </a:p>
          <a:p>
            <a:endParaRPr lang="en-US" sz="2400" dirty="0"/>
          </a:p>
          <a:p>
            <a:r>
              <a:rPr lang="en-US" sz="2400" dirty="0"/>
              <a:t>Not easy to get a high resolution dynamic display.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AF04C9-E545-4D3F-B630-53BB315A4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391" y="0"/>
            <a:ext cx="2381609" cy="16733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00F46C-7889-4260-9D20-3B2599F31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" y="0"/>
            <a:ext cx="3117742" cy="1664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0272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8229600" cy="990600"/>
          </a:xfrm>
        </p:spPr>
        <p:txBody>
          <a:bodyPr>
            <a:normAutofit/>
          </a:bodyPr>
          <a:lstStyle/>
          <a:p>
            <a:r>
              <a:rPr lang="en-US" sz="3600" dirty="0"/>
              <a:t>Copy and pasting between windows.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99D27-C115-461D-8F45-9494839CC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762000"/>
            <a:ext cx="8610600" cy="5334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In a terminal window type: </a:t>
            </a:r>
            <a:r>
              <a:rPr lang="en-US" sz="2200" dirty="0">
                <a:solidFill>
                  <a:srgbClr val="0070C0"/>
                </a:solidFill>
              </a:rPr>
              <a:t>python</a:t>
            </a:r>
          </a:p>
          <a:p>
            <a:pPr marL="0" indent="0">
              <a:buNone/>
            </a:pPr>
            <a:r>
              <a:rPr lang="en-US" sz="2200" dirty="0"/>
              <a:t>Select from </a:t>
            </a:r>
            <a:r>
              <a:rPr lang="en-US" sz="2200" dirty="0" err="1"/>
              <a:t>Geany</a:t>
            </a:r>
            <a:r>
              <a:rPr lang="en-US" sz="2200" dirty="0"/>
              <a:t>, go to Python window and center click:</a:t>
            </a:r>
          </a:p>
          <a:p>
            <a:pPr marL="0" indent="0">
              <a:buNone/>
            </a:pPr>
            <a:r>
              <a:rPr lang="en-US" sz="2200" dirty="0"/>
              <a:t>&gt;&gt;&gt; </a:t>
            </a:r>
            <a:r>
              <a:rPr lang="en-US" sz="2200" dirty="0">
                <a:solidFill>
                  <a:srgbClr val="0070C0"/>
                </a:solidFill>
              </a:rPr>
              <a:t>from </a:t>
            </a:r>
            <a:r>
              <a:rPr lang="en-US" sz="2200" dirty="0" err="1">
                <a:solidFill>
                  <a:srgbClr val="0070C0"/>
                </a:solidFill>
              </a:rPr>
              <a:t>sense_hat</a:t>
            </a:r>
            <a:r>
              <a:rPr lang="en-US" sz="2200" dirty="0">
                <a:solidFill>
                  <a:srgbClr val="0070C0"/>
                </a:solidFill>
              </a:rPr>
              <a:t> import </a:t>
            </a:r>
            <a:r>
              <a:rPr lang="en-US" sz="2200" dirty="0" err="1">
                <a:solidFill>
                  <a:srgbClr val="0070C0"/>
                </a:solidFill>
              </a:rPr>
              <a:t>SenseHat</a:t>
            </a:r>
            <a:endParaRPr lang="en-US" sz="22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2200" dirty="0"/>
              <a:t>&gt;&gt;&gt; </a:t>
            </a:r>
            <a:r>
              <a:rPr lang="en-US" sz="2200" dirty="0">
                <a:solidFill>
                  <a:srgbClr val="0070C0"/>
                </a:solidFill>
              </a:rPr>
              <a:t>sense = </a:t>
            </a:r>
            <a:r>
              <a:rPr lang="en-US" sz="2200" dirty="0" err="1">
                <a:solidFill>
                  <a:srgbClr val="0070C0"/>
                </a:solidFill>
              </a:rPr>
              <a:t>SenseHat</a:t>
            </a:r>
            <a:r>
              <a:rPr lang="en-US" sz="2200" dirty="0">
                <a:solidFill>
                  <a:srgbClr val="0070C0"/>
                </a:solidFill>
              </a:rPr>
              <a:t>()</a:t>
            </a:r>
          </a:p>
          <a:p>
            <a:pPr marL="0" indent="0">
              <a:buNone/>
            </a:pPr>
            <a:r>
              <a:rPr lang="en-US" sz="2200" dirty="0"/>
              <a:t>&gt;&gt;&gt; </a:t>
            </a:r>
            <a:r>
              <a:rPr lang="en-US" sz="2200" dirty="0" err="1">
                <a:solidFill>
                  <a:srgbClr val="0070C0"/>
                </a:solidFill>
              </a:rPr>
              <a:t>sense.clear</a:t>
            </a:r>
            <a:r>
              <a:rPr lang="en-US" sz="2200" dirty="0">
                <a:solidFill>
                  <a:srgbClr val="0070C0"/>
                </a:solidFill>
              </a:rPr>
              <a:t>()</a:t>
            </a:r>
          </a:p>
          <a:p>
            <a:pPr marL="0" indent="0">
              <a:buNone/>
            </a:pPr>
            <a:r>
              <a:rPr lang="en-US" sz="2200" dirty="0"/>
              <a:t>&gt;&gt;&gt; </a:t>
            </a:r>
            <a:r>
              <a:rPr lang="en-US" sz="2200" dirty="0" err="1">
                <a:solidFill>
                  <a:srgbClr val="0070C0"/>
                </a:solidFill>
              </a:rPr>
              <a:t>sense.show_message</a:t>
            </a:r>
            <a:r>
              <a:rPr lang="en-US" sz="2200" dirty="0">
                <a:solidFill>
                  <a:srgbClr val="0070C0"/>
                </a:solidFill>
              </a:rPr>
              <a:t>(“Your Message”, </a:t>
            </a:r>
            <a:r>
              <a:rPr lang="en-US" sz="2200" dirty="0" err="1">
                <a:solidFill>
                  <a:srgbClr val="0070C0"/>
                </a:solidFill>
              </a:rPr>
              <a:t>text_colour</a:t>
            </a:r>
            <a:r>
              <a:rPr lang="en-US" sz="2200" dirty="0">
                <a:solidFill>
                  <a:srgbClr val="0070C0"/>
                </a:solidFill>
              </a:rPr>
              <a:t>=[255, 0, 0])</a:t>
            </a:r>
          </a:p>
          <a:p>
            <a:pPr marL="0" indent="0">
              <a:buNone/>
            </a:pPr>
            <a:r>
              <a:rPr lang="en-US" sz="2200" dirty="0"/>
              <a:t>When done. </a:t>
            </a:r>
          </a:p>
          <a:p>
            <a:pPr marL="0" indent="0">
              <a:buNone/>
            </a:pPr>
            <a:r>
              <a:rPr lang="en-US" sz="2200" dirty="0"/>
              <a:t> &gt;&gt;&gt; </a:t>
            </a:r>
            <a:r>
              <a:rPr lang="en-US" sz="2200" dirty="0">
                <a:solidFill>
                  <a:srgbClr val="0070C0"/>
                </a:solidFill>
              </a:rPr>
              <a:t>exit()</a:t>
            </a:r>
            <a:endParaRPr lang="en-US" sz="2200" dirty="0"/>
          </a:p>
          <a:p>
            <a:pPr marL="0" indent="0">
              <a:buNone/>
            </a:pPr>
            <a:endParaRPr lang="en-US" sz="2200" dirty="0">
              <a:solidFill>
                <a:srgbClr val="0070C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36F693-0D54-4000-A3E4-0915168FB7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298"/>
          <a:stretch/>
        </p:blipFill>
        <p:spPr>
          <a:xfrm>
            <a:off x="621726" y="4038600"/>
            <a:ext cx="8141274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81235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A5A36-5969-42D0-B2C4-D7DC27A47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52400"/>
            <a:ext cx="8229600" cy="990600"/>
          </a:xfrm>
        </p:spPr>
        <p:txBody>
          <a:bodyPr/>
          <a:lstStyle/>
          <a:p>
            <a:r>
              <a:rPr lang="en-US" dirty="0"/>
              <a:t>Sense Hat – Chuck Maze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8AB0B68-B9DD-4C30-9D23-401B01A035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8995" y="3581400"/>
            <a:ext cx="2946009" cy="31782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35AAD5-6E47-4639-8EC7-A161140D1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" y="990600"/>
            <a:ext cx="7696200" cy="27163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F4E78F-7B20-4F99-A1E4-8A8FB266F4F8}"/>
              </a:ext>
            </a:extLst>
          </p:cNvPr>
          <p:cNvSpPr txBox="1"/>
          <p:nvPr/>
        </p:nvSpPr>
        <p:spPr>
          <a:xfrm>
            <a:off x="6400800" y="3706906"/>
            <a:ext cx="2019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Default Maze</a:t>
            </a:r>
          </a:p>
        </p:txBody>
      </p:sp>
    </p:spTree>
    <p:extLst>
      <p:ext uri="{BB962C8B-B14F-4D97-AF65-F5344CB8AC3E}">
        <p14:creationId xmlns:p14="http://schemas.microsoft.com/office/powerpoint/2010/main" val="403790793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3CCDF-0332-4B2B-9CA4-1FB529AE8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 Sense Hat – Chuck Paint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8822DBC-A342-4F15-BC4B-9C193501A0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2600" y="3962400"/>
            <a:ext cx="2819400" cy="190427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EC305A6-2506-4C22-931D-F51862FD3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1295400"/>
            <a:ext cx="7315200" cy="21552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C20C85-04B1-4116-A352-FE337F6992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8890" y="2590799"/>
            <a:ext cx="3678435" cy="397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54759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02CCC-1A16-49C0-9BA4-1E0584E14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and 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11980-5428-4239-9A8D-8006DD09CC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interesting addition that can be made is to use an Arduino platform for low level hardware control.  The Raspberry Pi has the fast graphical display.</a:t>
            </a:r>
          </a:p>
          <a:p>
            <a:r>
              <a:rPr lang="en-US" dirty="0"/>
              <a:t>Connect the Circuit Playground to one of the USB ports of the Raspberry Pi.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211482-3F6C-4248-A899-9051C21D4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471943" y="4720057"/>
            <a:ext cx="1481667" cy="1337953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A00E4D5E-9226-4D12-8F0B-F06C14B105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05773" y="3614416"/>
            <a:ext cx="3599627" cy="2862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C94E8A5F-F8AE-4F03-90F4-A3C7A4FD6EA2}"/>
              </a:ext>
            </a:extLst>
          </p:cNvPr>
          <p:cNvSpPr/>
          <p:nvPr/>
        </p:nvSpPr>
        <p:spPr>
          <a:xfrm>
            <a:off x="4682067" y="5232400"/>
            <a:ext cx="2988733" cy="551943"/>
          </a:xfrm>
          <a:custGeom>
            <a:avLst/>
            <a:gdLst>
              <a:gd name="connsiteX0" fmla="*/ 2988733 w 2988733"/>
              <a:gd name="connsiteY0" fmla="*/ 135467 h 551943"/>
              <a:gd name="connsiteX1" fmla="*/ 1684866 w 2988733"/>
              <a:gd name="connsiteY1" fmla="*/ 550333 h 551943"/>
              <a:gd name="connsiteX2" fmla="*/ 0 w 2988733"/>
              <a:gd name="connsiteY2" fmla="*/ 0 h 551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88733" h="551943">
                <a:moveTo>
                  <a:pt x="2988733" y="135467"/>
                </a:moveTo>
                <a:cubicBezTo>
                  <a:pt x="2585860" y="354189"/>
                  <a:pt x="2182988" y="572911"/>
                  <a:pt x="1684866" y="550333"/>
                </a:cubicBezTo>
                <a:cubicBezTo>
                  <a:pt x="1186744" y="527755"/>
                  <a:pt x="280811" y="95956"/>
                  <a:pt x="0" y="0"/>
                </a:cubicBezTo>
              </a:path>
            </a:pathLst>
          </a:cu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11315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78BE28B-5BE9-48D5-93BB-DC63CCEFC6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5147" y="1600200"/>
            <a:ext cx="7033705" cy="4876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C3517C-C1E2-4897-9044-A1D76E745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Arduino IDE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60BC656-A695-4293-9D91-BABE6816E486}"/>
              </a:ext>
            </a:extLst>
          </p:cNvPr>
          <p:cNvCxnSpPr>
            <a:cxnSpLocks/>
          </p:cNvCxnSpPr>
          <p:nvPr/>
        </p:nvCxnSpPr>
        <p:spPr>
          <a:xfrm flipH="1">
            <a:off x="1600200" y="1447800"/>
            <a:ext cx="762000" cy="457200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48B3DD5-41CB-4F7C-B763-30DA6122F276}"/>
              </a:ext>
            </a:extLst>
          </p:cNvPr>
          <p:cNvSpPr txBox="1"/>
          <p:nvPr/>
        </p:nvSpPr>
        <p:spPr>
          <a:xfrm>
            <a:off x="2389717" y="1239335"/>
            <a:ext cx="396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Double click and Execute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24D7AE2-3D70-4E8F-B61C-6AB858604792}"/>
              </a:ext>
            </a:extLst>
          </p:cNvPr>
          <p:cNvCxnSpPr>
            <a:cxnSpLocks/>
          </p:cNvCxnSpPr>
          <p:nvPr/>
        </p:nvCxnSpPr>
        <p:spPr>
          <a:xfrm flipH="1">
            <a:off x="7848600" y="1371600"/>
            <a:ext cx="457200" cy="693777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EA0FE75-01E7-4F59-BA16-29F36C7F9C3B}"/>
              </a:ext>
            </a:extLst>
          </p:cNvPr>
          <p:cNvSpPr txBox="1"/>
          <p:nvPr/>
        </p:nvSpPr>
        <p:spPr>
          <a:xfrm>
            <a:off x="6362700" y="1074777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Serial Monitor</a:t>
            </a:r>
          </a:p>
        </p:txBody>
      </p:sp>
    </p:spTree>
    <p:extLst>
      <p:ext uri="{BB962C8B-B14F-4D97-AF65-F5344CB8AC3E}">
        <p14:creationId xmlns:p14="http://schemas.microsoft.com/office/powerpoint/2010/main" val="361580152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A113B-BEC1-4CEC-A73B-6C3F99C63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to Pi Communication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5FA8C5-731B-4441-B2C5-8B276F5306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400" y="1809750"/>
            <a:ext cx="8077200" cy="44577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63E44BB-2414-4593-AADA-A032C15B81A1}"/>
              </a:ext>
            </a:extLst>
          </p:cNvPr>
          <p:cNvCxnSpPr/>
          <p:nvPr/>
        </p:nvCxnSpPr>
        <p:spPr>
          <a:xfrm flipH="1">
            <a:off x="6781800" y="1676400"/>
            <a:ext cx="609600" cy="3048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4C575F9-D374-4F62-83F0-9EE06B285F27}"/>
              </a:ext>
            </a:extLst>
          </p:cNvPr>
          <p:cNvSpPr txBox="1"/>
          <p:nvPr/>
        </p:nvSpPr>
        <p:spPr>
          <a:xfrm>
            <a:off x="6934200" y="137160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monitor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399840F-0DCF-49AB-9F41-3489743D3A7F}"/>
              </a:ext>
            </a:extLst>
          </p:cNvPr>
          <p:cNvCxnSpPr/>
          <p:nvPr/>
        </p:nvCxnSpPr>
        <p:spPr>
          <a:xfrm flipH="1">
            <a:off x="1600200" y="2895600"/>
            <a:ext cx="23622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B29FDE9-D4B7-4D11-979F-199AE8B5888A}"/>
              </a:ext>
            </a:extLst>
          </p:cNvPr>
          <p:cNvSpPr txBox="1"/>
          <p:nvPr/>
        </p:nvSpPr>
        <p:spPr>
          <a:xfrm>
            <a:off x="4047067" y="2751693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Enter LED# + RGB code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FB9AB01-9B25-43E2-9005-73854FD602D1}"/>
              </a:ext>
            </a:extLst>
          </p:cNvPr>
          <p:cNvCxnSpPr/>
          <p:nvPr/>
        </p:nvCxnSpPr>
        <p:spPr>
          <a:xfrm flipH="1">
            <a:off x="4191000" y="4267200"/>
            <a:ext cx="18288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6A00046-6F5F-4915-99C6-00634CB6290F}"/>
              </a:ext>
            </a:extLst>
          </p:cNvPr>
          <p:cNvSpPr txBox="1"/>
          <p:nvPr/>
        </p:nvSpPr>
        <p:spPr>
          <a:xfrm>
            <a:off x="5181600" y="3962400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Serial data coming to the Pi</a:t>
            </a:r>
          </a:p>
        </p:txBody>
      </p:sp>
    </p:spTree>
    <p:extLst>
      <p:ext uri="{BB962C8B-B14F-4D97-AF65-F5344CB8AC3E}">
        <p14:creationId xmlns:p14="http://schemas.microsoft.com/office/powerpoint/2010/main" val="423235503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6D2025-5F22-437D-9A3A-31C039D4E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5537" y="1966912"/>
            <a:ext cx="4257675" cy="4600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31981B-3474-410A-B64A-73DEF7E5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 the game_circle.py app.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C03B92-EE94-4607-AAC9-B48CAF805D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4800" y="1423987"/>
            <a:ext cx="4181475" cy="200025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9B6922D-A36E-4DA3-A151-65843A421ECC}"/>
              </a:ext>
            </a:extLst>
          </p:cNvPr>
          <p:cNvCxnSpPr>
            <a:cxnSpLocks/>
          </p:cNvCxnSpPr>
          <p:nvPr/>
        </p:nvCxnSpPr>
        <p:spPr>
          <a:xfrm flipH="1">
            <a:off x="4571999" y="4114800"/>
            <a:ext cx="2743200" cy="30480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5BC3C5E-90DA-4386-B9F9-859954B3D13E}"/>
              </a:ext>
            </a:extLst>
          </p:cNvPr>
          <p:cNvSpPr txBox="1"/>
          <p:nvPr/>
        </p:nvSpPr>
        <p:spPr>
          <a:xfrm>
            <a:off x="7332132" y="3819435"/>
            <a:ext cx="1600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happens when it is leveled</a:t>
            </a:r>
          </a:p>
        </p:txBody>
      </p:sp>
    </p:spTree>
    <p:extLst>
      <p:ext uri="{BB962C8B-B14F-4D97-AF65-F5344CB8AC3E}">
        <p14:creationId xmlns:p14="http://schemas.microsoft.com/office/powerpoint/2010/main" val="152665554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F04BA-EE67-4B8C-AA3A-9E9772E3F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– Great Collaboration Tool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215B-AD74-44FD-A61E-EF7F70E4B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opensource projects it is Free.</a:t>
            </a:r>
          </a:p>
          <a:p>
            <a:r>
              <a:rPr lang="en-US" dirty="0"/>
              <a:t>Size limit is 1GB, and no file bigger than 100MB.</a:t>
            </a:r>
          </a:p>
          <a:p>
            <a:r>
              <a:rPr lang="en-US" dirty="0"/>
              <a:t>You can start a Repository and control who can change it.</a:t>
            </a:r>
          </a:p>
          <a:p>
            <a:r>
              <a:rPr lang="en-US" dirty="0"/>
              <a:t>Changes can be made and tracked.</a:t>
            </a:r>
          </a:p>
          <a:p>
            <a:r>
              <a:rPr lang="en-US" dirty="0"/>
              <a:t>Branches of code and Tags can be generated.</a:t>
            </a:r>
          </a:p>
          <a:p>
            <a:r>
              <a:rPr lang="en-US" dirty="0"/>
              <a:t>Private Repos and Closed Repos can be made, but require a monthly fee.</a:t>
            </a:r>
          </a:p>
          <a:p>
            <a:r>
              <a:rPr lang="en-US" dirty="0"/>
              <a:t>It is a great way to have an opensource project with collaboration.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30471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4648200"/>
          </a:xfrm>
        </p:spPr>
        <p:txBody>
          <a:bodyPr/>
          <a:lstStyle/>
          <a:p>
            <a:pPr algn="ctr"/>
            <a:r>
              <a:rPr lang="en-US" dirty="0"/>
              <a:t>Thanks !!!</a:t>
            </a:r>
            <a:br>
              <a:rPr lang="en-US" dirty="0"/>
            </a:br>
            <a:r>
              <a:rPr lang="en-US" dirty="0"/>
              <a:t>Have Fun With </a:t>
            </a:r>
            <a:br>
              <a:rPr lang="en-US" dirty="0"/>
            </a:br>
            <a:r>
              <a:rPr lang="en-US" dirty="0"/>
              <a:t>Raspberry Pi</a:t>
            </a:r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0000" y="4267200"/>
            <a:ext cx="1371600" cy="1654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AD19204-7AAC-426E-8B07-48B15201E5D5}"/>
              </a:ext>
            </a:extLst>
          </p:cNvPr>
          <p:cNvSpPr txBox="1"/>
          <p:nvPr/>
        </p:nvSpPr>
        <p:spPr>
          <a:xfrm>
            <a:off x="800100" y="5968278"/>
            <a:ext cx="754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Code is available at </a:t>
            </a:r>
            <a:r>
              <a:rPr lang="en-US" dirty="0">
                <a:hlinkClick r:id="rId3"/>
              </a:rPr>
              <a:t>https://github.com/Chuckduey/CSU_Pi_Class.git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76167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A50FD-3FD6-490C-9B9D-0A5A8EBE5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Teensy and Other Small Variants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5FB82-0533-4588-A80C-D33C6017CBE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Arduino like IDE and programming.</a:t>
            </a:r>
          </a:p>
          <a:p>
            <a:r>
              <a:rPr lang="en-US" dirty="0"/>
              <a:t>Many with Analog I/O.</a:t>
            </a:r>
          </a:p>
          <a:p>
            <a:r>
              <a:rPr lang="en-US" dirty="0"/>
              <a:t>Very small and low power.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165328-7799-4CF9-9326-5CCF1A9AC38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More difficult to prototype with.</a:t>
            </a:r>
          </a:p>
          <a:p>
            <a:r>
              <a:rPr lang="en-US" dirty="0"/>
              <a:t>ADC lower resolution and slow. Difficult to do audio speeds.</a:t>
            </a:r>
          </a:p>
          <a:p>
            <a:r>
              <a:rPr lang="en-US" dirty="0"/>
              <a:t>Need to get a Wi-Fi/BT version in advance, or add on for IOT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471EEC-1AD7-454F-84A3-BA25C4E86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067" y="4190164"/>
            <a:ext cx="1873962" cy="15866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699BB0-8C23-41C0-BA0E-2E07A4E6D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800" y="5183133"/>
            <a:ext cx="1218830" cy="7497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600A54-A317-4902-8047-83401A411DF2}"/>
              </a:ext>
            </a:extLst>
          </p:cNvPr>
          <p:cNvSpPr txBox="1"/>
          <p:nvPr/>
        </p:nvSpPr>
        <p:spPr>
          <a:xfrm>
            <a:off x="6934200" y="6090692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SparkFun Artemis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862631-F1DF-43E2-B355-A099383FAD20}"/>
              </a:ext>
            </a:extLst>
          </p:cNvPr>
          <p:cNvSpPr txBox="1"/>
          <p:nvPr/>
        </p:nvSpPr>
        <p:spPr>
          <a:xfrm>
            <a:off x="2387416" y="6051990"/>
            <a:ext cx="2333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Adafruit</a:t>
            </a:r>
          </a:p>
          <a:p>
            <a:pPr algn="ctr"/>
            <a:r>
              <a:rPr lang="en-US" dirty="0"/>
              <a:t>Circuit Playground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6BC775-1E53-4229-9ACC-15CC5C1B8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658" y="4076370"/>
            <a:ext cx="1883142" cy="17004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DDC5FA-A6A1-440C-8335-097B1B576E98}"/>
              </a:ext>
            </a:extLst>
          </p:cNvPr>
          <p:cNvSpPr txBox="1"/>
          <p:nvPr/>
        </p:nvSpPr>
        <p:spPr>
          <a:xfrm>
            <a:off x="303742" y="6051990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Teensy 3.2</a:t>
            </a:r>
          </a:p>
        </p:txBody>
      </p:sp>
    </p:spTree>
    <p:extLst>
      <p:ext uri="{BB962C8B-B14F-4D97-AF65-F5344CB8AC3E}">
        <p14:creationId xmlns:p14="http://schemas.microsoft.com/office/powerpoint/2010/main" val="4277299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Particle Photon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Very small and low power</a:t>
            </a:r>
          </a:p>
          <a:p>
            <a:endParaRPr lang="en-US" sz="2400" dirty="0"/>
          </a:p>
          <a:p>
            <a:r>
              <a:rPr lang="en-US" sz="2400" dirty="0"/>
              <a:t>Uses Arduino like IDE and language.</a:t>
            </a:r>
          </a:p>
          <a:p>
            <a:endParaRPr lang="en-US" sz="2400" dirty="0"/>
          </a:p>
          <a:p>
            <a:r>
              <a:rPr lang="en-US" sz="2400" dirty="0"/>
              <a:t>Is a Wi-Fi device.  Very easy to make IoT device.</a:t>
            </a:r>
          </a:p>
          <a:p>
            <a:endParaRPr lang="en-US" sz="2400" dirty="0"/>
          </a:p>
          <a:p>
            <a:r>
              <a:rPr lang="en-US" sz="2400" dirty="0"/>
              <a:t>Full custom design.  Can make very small.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Can only program over the internet.</a:t>
            </a:r>
          </a:p>
          <a:p>
            <a:endParaRPr lang="en-US" sz="2400" dirty="0"/>
          </a:p>
          <a:p>
            <a:r>
              <a:rPr lang="en-US" sz="2400" dirty="0"/>
              <a:t>One processor size and speed 120MHz.</a:t>
            </a:r>
          </a:p>
          <a:p>
            <a:endParaRPr lang="en-US" sz="2400" dirty="0"/>
          </a:p>
          <a:p>
            <a:r>
              <a:rPr lang="en-US" sz="2400" dirty="0"/>
              <a:t>Difficult to connect up dynamically to the internet.</a:t>
            </a:r>
          </a:p>
          <a:p>
            <a:endParaRPr lang="en-US" sz="2400" dirty="0"/>
          </a:p>
          <a:p>
            <a:r>
              <a:rPr lang="en-US" sz="2400" dirty="0"/>
              <a:t>Must have internet connection to start. (use Wi-Fi Hotspot)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0AFEC7-4D5C-42C9-A5B1-051E0C7D2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014523" y="-456122"/>
            <a:ext cx="1673353" cy="258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913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PyCom Boards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Very small and low power</a:t>
            </a:r>
          </a:p>
          <a:p>
            <a:r>
              <a:rPr lang="en-US" sz="2400" dirty="0"/>
              <a:t>Multiple IO 8 X 12 Bit ADC 2x I2C, 2x UART, SPI, GPIO</a:t>
            </a:r>
          </a:p>
          <a:p>
            <a:r>
              <a:rPr lang="en-US" sz="2400" dirty="0"/>
              <a:t>uPython environment using Atom IDE</a:t>
            </a:r>
          </a:p>
          <a:p>
            <a:r>
              <a:rPr lang="en-US" sz="2400" dirty="0"/>
              <a:t>Built in AES,DES, and SHA/MD5 Hash</a:t>
            </a:r>
          </a:p>
          <a:p>
            <a:r>
              <a:rPr lang="en-US" sz="2400" dirty="0"/>
              <a:t>Is Multi standard wireless connections.</a:t>
            </a:r>
          </a:p>
          <a:p>
            <a:r>
              <a:rPr lang="en-US" sz="2400" dirty="0"/>
              <a:t>Antenna connections for long range</a:t>
            </a:r>
          </a:p>
          <a:p>
            <a:r>
              <a:rPr lang="en-US" sz="2400" dirty="0"/>
              <a:t>Standalone modules available.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07800"/>
            <a:ext cx="4038600" cy="4583856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No Operating system difficult to multi task</a:t>
            </a:r>
          </a:p>
          <a:p>
            <a:endParaRPr lang="en-US" sz="2400" dirty="0"/>
          </a:p>
          <a:p>
            <a:r>
              <a:rPr lang="en-US" sz="2400" dirty="0"/>
              <a:t>Atom interface a bit difficult</a:t>
            </a:r>
          </a:p>
          <a:p>
            <a:endParaRPr lang="en-US" sz="2400" dirty="0"/>
          </a:p>
          <a:p>
            <a:r>
              <a:rPr lang="en-US" sz="2400" dirty="0"/>
              <a:t>Need adapter board to program and connect to I/O.</a:t>
            </a:r>
          </a:p>
          <a:p>
            <a:endParaRPr lang="en-US" sz="2400" dirty="0"/>
          </a:p>
          <a:p>
            <a:r>
              <a:rPr lang="en-US" sz="2400" dirty="0"/>
              <a:t>Difficult to set up dynamic webpages.</a:t>
            </a:r>
          </a:p>
          <a:p>
            <a:endParaRPr lang="en-US" sz="2400" dirty="0"/>
          </a:p>
          <a:p>
            <a:r>
              <a:rPr lang="en-US" sz="2400" dirty="0"/>
              <a:t>No standard display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219AD0-6924-4C9B-8779-8D011DB90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210814" y="-112579"/>
            <a:ext cx="1828290" cy="201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0068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0</TotalTime>
  <Words>3090</Words>
  <Application>Microsoft Office PowerPoint</Application>
  <PresentationFormat>On-screen Show (4:3)</PresentationFormat>
  <Paragraphs>559</Paragraphs>
  <Slides>68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1" baseType="lpstr">
      <vt:lpstr>Arial</vt:lpstr>
      <vt:lpstr>Calibri</vt:lpstr>
      <vt:lpstr>Clarity</vt:lpstr>
      <vt:lpstr>Basic Raspberry Pi and embedded systems</vt:lpstr>
      <vt:lpstr>Outline:</vt:lpstr>
      <vt:lpstr>Think About the Scope of Your Project</vt:lpstr>
      <vt:lpstr>Major Programming Languages</vt:lpstr>
      <vt:lpstr> Standalone Microprocessor </vt:lpstr>
      <vt:lpstr>Arduino</vt:lpstr>
      <vt:lpstr>Teensy and Other Small Variants</vt:lpstr>
      <vt:lpstr>Particle Photon</vt:lpstr>
      <vt:lpstr>PyCom Boards</vt:lpstr>
      <vt:lpstr>BeagleBone</vt:lpstr>
      <vt:lpstr>Time to talk about Raspberry Pie</vt:lpstr>
      <vt:lpstr>Raspberry Pi</vt:lpstr>
      <vt:lpstr>Difference between the Raspberry Pi Versions </vt:lpstr>
      <vt:lpstr>CPU Speed Benchmarks</vt:lpstr>
      <vt:lpstr>PowerPoint Presentation</vt:lpstr>
      <vt:lpstr>For More Maker Board Information</vt:lpstr>
      <vt:lpstr>Some Raspberry Pi Resources</vt:lpstr>
      <vt:lpstr>Important Raspberry Pi Tips</vt:lpstr>
      <vt:lpstr>Useful Tools</vt:lpstr>
      <vt:lpstr>Useful Windows Tools</vt:lpstr>
      <vt:lpstr>How do you get an OS: NOOBS</vt:lpstr>
      <vt:lpstr>Raspberry Pi Raspbian Versions</vt:lpstr>
      <vt:lpstr>For NOOBS extract files and copy to fresh SDCard 32GB or smaller, and bigger than 16GB</vt:lpstr>
      <vt:lpstr>Install Raspian</vt:lpstr>
      <vt:lpstr>Quick Word on SD Cards   They are not all the same.</vt:lpstr>
      <vt:lpstr>Hooks ups for your Raspberry Pi</vt:lpstr>
      <vt:lpstr>Hook up your Raspberry Pi</vt:lpstr>
      <vt:lpstr>Raspberry Pi Raspian Buster</vt:lpstr>
      <vt:lpstr>New Raspi-Config</vt:lpstr>
      <vt:lpstr>Terminal Window</vt:lpstr>
      <vt:lpstr>Terminal window commands</vt:lpstr>
      <vt:lpstr>Fun with Octave</vt:lpstr>
      <vt:lpstr>Matlab® and Raspberry Pi</vt:lpstr>
      <vt:lpstr>Ways to get applications and software packages</vt:lpstr>
      <vt:lpstr>Connect to internet and download package</vt:lpstr>
      <vt:lpstr>Web Pages</vt:lpstr>
      <vt:lpstr>Full LAMP Stack (Linux Apache MySQL PHP)</vt:lpstr>
      <vt:lpstr>GUI’s via Python Tkinter, Pygame, Qt, GTK+ and Wx Widgets</vt:lpstr>
      <vt:lpstr>Raspberry Pi as Wireless Access Point</vt:lpstr>
      <vt:lpstr>SDR and GNURadio Example</vt:lpstr>
      <vt:lpstr>GNURadio and Raspberry Pi 10.5 GHz Radar Test Range</vt:lpstr>
      <vt:lpstr>One more SDR Example  Receiving NOAA Satellite Data</vt:lpstr>
      <vt:lpstr>Touch Screen from RPi Foundation</vt:lpstr>
      <vt:lpstr>Addon Hardware Pi Camera – uses built in port.</vt:lpstr>
      <vt:lpstr>Camera and Web Page</vt:lpstr>
      <vt:lpstr>SmartiPi With Camera</vt:lpstr>
      <vt:lpstr>Raspberry Pi I/O*</vt:lpstr>
      <vt:lpstr>GPIO Pin out*</vt:lpstr>
      <vt:lpstr>Pi Hats – Hardware for the Raspberry Pi</vt:lpstr>
      <vt:lpstr>Other Addon Boards</vt:lpstr>
      <vt:lpstr>Franken Chiller Brewery Control</vt:lpstr>
      <vt:lpstr>Now For Fun and Games with the Pi</vt:lpstr>
      <vt:lpstr>Looking at the I2C bus  HTS221</vt:lpstr>
      <vt:lpstr>More I2C Fun</vt:lpstr>
      <vt:lpstr>Geany – A Good Generic Programming IDE </vt:lpstr>
      <vt:lpstr>Hello World! Geany</vt:lpstr>
      <vt:lpstr>Hello World! Geany</vt:lpstr>
      <vt:lpstr>Accelerometer.</vt:lpstr>
      <vt:lpstr>Weather station</vt:lpstr>
      <vt:lpstr>Copy and pasting between windows.</vt:lpstr>
      <vt:lpstr>Sense Hat – Chuck Maze</vt:lpstr>
      <vt:lpstr>Pi Sense Hat – Chuck Paint</vt:lpstr>
      <vt:lpstr>Arduino and Raspberry Pi</vt:lpstr>
      <vt:lpstr>Open Arduino IDE</vt:lpstr>
      <vt:lpstr>Arduino to Pi Communication</vt:lpstr>
      <vt:lpstr>Run the game_circle.py app.</vt:lpstr>
      <vt:lpstr>GitHub – Great Collaboration Tool</vt:lpstr>
      <vt:lpstr>Thanks !!! Have Fun With  Raspberry Pi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2017-09-20T00:41:12Z</dcterms:created>
  <dcterms:modified xsi:type="dcterms:W3CDTF">2020-02-08T01:47:41Z</dcterms:modified>
</cp:coreProperties>
</file>

<file path=docProps/thumbnail.jpeg>
</file>